
<file path=[Content_Types].xml><?xml version="1.0" encoding="utf-8"?>
<Types xmlns="http://schemas.openxmlformats.org/package/2006/content-types">
  <Default Extension="xml" ContentType="application/xml"/>
  <Default Extension="jpeg" ContentType="image/jpeg"/>
  <Default Extension="wdp" ContentType="image/vnd.ms-photo"/>
  <Default Extension="jp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7"/>
  </p:notesMasterIdLst>
  <p:sldIdLst>
    <p:sldId id="256" r:id="rId5"/>
    <p:sldId id="261" r:id="rId6"/>
    <p:sldId id="263" r:id="rId7"/>
    <p:sldId id="262" r:id="rId8"/>
    <p:sldId id="264" r:id="rId9"/>
    <p:sldId id="265" r:id="rId10"/>
    <p:sldId id="266" r:id="rId11"/>
    <p:sldId id="269" r:id="rId12"/>
    <p:sldId id="277" r:id="rId13"/>
    <p:sldId id="267" r:id="rId14"/>
    <p:sldId id="259" r:id="rId15"/>
    <p:sldId id="268" r:id="rId16"/>
    <p:sldId id="274" r:id="rId17"/>
    <p:sldId id="270" r:id="rId18"/>
    <p:sldId id="271" r:id="rId19"/>
    <p:sldId id="272" r:id="rId20"/>
    <p:sldId id="284" r:id="rId21"/>
    <p:sldId id="258" r:id="rId22"/>
    <p:sldId id="276" r:id="rId23"/>
    <p:sldId id="260" r:id="rId24"/>
    <p:sldId id="275" r:id="rId25"/>
    <p:sldId id="278" r:id="rId26"/>
    <p:sldId id="279" r:id="rId27"/>
    <p:sldId id="280" r:id="rId28"/>
    <p:sldId id="281" r:id="rId29"/>
    <p:sldId id="283" r:id="rId30"/>
    <p:sldId id="282" r:id="rId31"/>
    <p:sldId id="285" r:id="rId32"/>
    <p:sldId id="286" r:id="rId33"/>
    <p:sldId id="288" r:id="rId34"/>
    <p:sldId id="289" r:id="rId35"/>
    <p:sldId id="290"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2F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57"/>
    <p:restoredTop sz="89128" autoAdjust="0"/>
  </p:normalViewPr>
  <p:slideViewPr>
    <p:cSldViewPr>
      <p:cViewPr>
        <p:scale>
          <a:sx n="110" d="100"/>
          <a:sy n="110" d="100"/>
        </p:scale>
        <p:origin x="2552" y="61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notesMaster" Target="notesMasters/notes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813B485-81AF-4CDB-9C01-BD96489CE8C1}" type="datetimeFigureOut">
              <a:rPr lang="en-US" smtClean="0"/>
              <a:t>12/5/17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6875B07-7B32-4C01-A8D7-BD825825E3E2}" type="slidenum">
              <a:rPr lang="en-US" smtClean="0"/>
              <a:t>‹#›</a:t>
            </a:fld>
            <a:endParaRPr lang="en-US"/>
          </a:p>
        </p:txBody>
      </p:sp>
    </p:spTree>
    <p:extLst>
      <p:ext uri="{BB962C8B-B14F-4D97-AF65-F5344CB8AC3E}">
        <p14:creationId xmlns:p14="http://schemas.microsoft.com/office/powerpoint/2010/main" val="4164533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Notes Placeholder 8"/>
          <p:cNvSpPr>
            <a:spLocks noGrp="1"/>
          </p:cNvSpPr>
          <p:nvPr>
            <p:ph type="body" idx="1"/>
          </p:nvPr>
        </p:nvSpPr>
        <p:spPr/>
        <p:txBody>
          <a:bodyPr>
            <a:normAutofit/>
          </a:bodyPr>
          <a:lstStyle/>
          <a:p>
            <a:r>
              <a:rPr lang="en-US" sz="1400" b="0" i="0" smtClean="0"/>
              <a:t>Current paper</a:t>
            </a:r>
            <a:r>
              <a:rPr lang="en-US" sz="1400" b="0" i="0" baseline="0" smtClean="0"/>
              <a:t> title</a:t>
            </a:r>
            <a:endParaRPr lang="en-US" sz="1400" b="0" dirty="0"/>
          </a:p>
        </p:txBody>
      </p:sp>
      <p:sp>
        <p:nvSpPr>
          <p:cNvPr id="5" name="Slide Image Placeholder 4"/>
          <p:cNvSpPr>
            <a:spLocks noGrp="1" noRot="1" noChangeAspect="1"/>
          </p:cNvSpPr>
          <p:nvPr>
            <p:ph type="sldImg"/>
          </p:nvPr>
        </p:nvSpPr>
        <p:spPr>
          <a:xfrm>
            <a:off x="536575" y="503238"/>
            <a:ext cx="3140075" cy="2354262"/>
          </a:xfr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latest</a:t>
            </a:r>
            <a:r>
              <a:rPr lang="en-US" baseline="0" dirty="0" smtClean="0"/>
              <a:t> available data with RRL and supporting institution’s facts is only for 2016. </a:t>
            </a:r>
            <a:endParaRPr lang="en-US" dirty="0"/>
          </a:p>
        </p:txBody>
      </p:sp>
      <p:sp>
        <p:nvSpPr>
          <p:cNvPr id="4" name="Slide Number Placeholder 3"/>
          <p:cNvSpPr>
            <a:spLocks noGrp="1"/>
          </p:cNvSpPr>
          <p:nvPr>
            <p:ph type="sldNum" sz="quarter" idx="10"/>
          </p:nvPr>
        </p:nvSpPr>
        <p:spPr/>
        <p:txBody>
          <a:bodyPr/>
          <a:lstStyle/>
          <a:p>
            <a:fld id="{96875B07-7B32-4C01-A8D7-BD825825E3E2}" type="slidenum">
              <a:rPr lang="en-US" smtClean="0"/>
              <a:t>3</a:t>
            </a:fld>
            <a:endParaRPr lang="en-US"/>
          </a:p>
        </p:txBody>
      </p:sp>
    </p:spTree>
    <p:extLst>
      <p:ext uri="{BB962C8B-B14F-4D97-AF65-F5344CB8AC3E}">
        <p14:creationId xmlns:p14="http://schemas.microsoft.com/office/powerpoint/2010/main" val="370562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RRL for the topic. </a:t>
            </a:r>
          </a:p>
          <a:p>
            <a:r>
              <a:rPr lang="en-US" dirty="0" smtClean="0"/>
              <a:t>No RRL checked</a:t>
            </a:r>
            <a:r>
              <a:rPr lang="en-US" baseline="0" dirty="0" smtClean="0"/>
              <a:t> </a:t>
            </a:r>
            <a:r>
              <a:rPr lang="en-US" baseline="0" dirty="0" err="1" smtClean="0"/>
              <a:t>mongoDB</a:t>
            </a:r>
            <a:r>
              <a:rPr lang="en-US" baseline="0" dirty="0" smtClean="0"/>
              <a:t> yet. </a:t>
            </a:r>
            <a:endParaRPr lang="en-US" dirty="0"/>
          </a:p>
        </p:txBody>
      </p:sp>
      <p:sp>
        <p:nvSpPr>
          <p:cNvPr id="4" name="Slide Number Placeholder 3"/>
          <p:cNvSpPr>
            <a:spLocks noGrp="1"/>
          </p:cNvSpPr>
          <p:nvPr>
            <p:ph type="sldNum" sz="quarter" idx="10"/>
          </p:nvPr>
        </p:nvSpPr>
        <p:spPr/>
        <p:txBody>
          <a:bodyPr/>
          <a:lstStyle/>
          <a:p>
            <a:fld id="{96875B07-7B32-4C01-A8D7-BD825825E3E2}" type="slidenum">
              <a:rPr lang="en-US" smtClean="0"/>
              <a:t>7</a:t>
            </a:fld>
            <a:endParaRPr lang="en-US"/>
          </a:p>
        </p:txBody>
      </p:sp>
    </p:spTree>
    <p:extLst>
      <p:ext uri="{BB962C8B-B14F-4D97-AF65-F5344CB8AC3E}">
        <p14:creationId xmlns:p14="http://schemas.microsoft.com/office/powerpoint/2010/main" val="5562287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Started by looking</a:t>
            </a:r>
            <a:r>
              <a:rPr lang="en-US" baseline="0" dirty="0" smtClean="0"/>
              <a:t> for a dataset that has features for climate change. </a:t>
            </a:r>
            <a:endParaRPr lang="en-US" dirty="0"/>
          </a:p>
        </p:txBody>
      </p:sp>
      <p:sp>
        <p:nvSpPr>
          <p:cNvPr id="4" name="Slide Number Placeholder 3"/>
          <p:cNvSpPr>
            <a:spLocks noGrp="1"/>
          </p:cNvSpPr>
          <p:nvPr>
            <p:ph type="sldNum" sz="quarter" idx="10"/>
          </p:nvPr>
        </p:nvSpPr>
        <p:spPr/>
        <p:txBody>
          <a:bodyPr/>
          <a:lstStyle/>
          <a:p>
            <a:fld id="{96875B07-7B32-4C01-A8D7-BD825825E3E2}" type="slidenum">
              <a:rPr lang="en-US" smtClean="0"/>
              <a:t>10</a:t>
            </a:fld>
            <a:endParaRPr lang="en-US"/>
          </a:p>
        </p:txBody>
      </p:sp>
    </p:spTree>
    <p:extLst>
      <p:ext uri="{BB962C8B-B14F-4D97-AF65-F5344CB8AC3E}">
        <p14:creationId xmlns:p14="http://schemas.microsoft.com/office/powerpoint/2010/main" val="15928227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Raw dataset </a:t>
            </a:r>
            <a:r>
              <a:rPr lang="en-US" dirty="0" smtClean="0"/>
              <a:t>: </a:t>
            </a:r>
            <a:r>
              <a:rPr lang="en-US" dirty="0" err="1" smtClean="0"/>
              <a:t>Kaggle.com</a:t>
            </a:r>
            <a:r>
              <a:rPr lang="en-US" dirty="0" smtClean="0"/>
              <a:t> &lt;Berkeley</a:t>
            </a:r>
            <a:r>
              <a:rPr lang="en-US" baseline="0" dirty="0" smtClean="0"/>
              <a:t> Earth account&gt; </a:t>
            </a:r>
          </a:p>
          <a:p>
            <a:r>
              <a:rPr lang="en-US" baseline="0" dirty="0" smtClean="0"/>
              <a:t>“this is how the dataset looked like after downloading the csv file.”</a:t>
            </a:r>
            <a:endParaRPr lang="en-US" dirty="0"/>
          </a:p>
        </p:txBody>
      </p:sp>
      <p:sp>
        <p:nvSpPr>
          <p:cNvPr id="4" name="Slide Number Placeholder 3"/>
          <p:cNvSpPr>
            <a:spLocks noGrp="1"/>
          </p:cNvSpPr>
          <p:nvPr>
            <p:ph type="sldNum" sz="quarter" idx="10"/>
          </p:nvPr>
        </p:nvSpPr>
        <p:spPr/>
        <p:txBody>
          <a:bodyPr/>
          <a:lstStyle/>
          <a:p>
            <a:fld id="{96875B07-7B32-4C01-A8D7-BD825825E3E2}" type="slidenum">
              <a:rPr lang="en-US" smtClean="0"/>
              <a:t>11</a:t>
            </a:fld>
            <a:endParaRPr lang="en-US"/>
          </a:p>
        </p:txBody>
      </p:sp>
    </p:spTree>
    <p:extLst>
      <p:ext uri="{BB962C8B-B14F-4D97-AF65-F5344CB8AC3E}">
        <p14:creationId xmlns:p14="http://schemas.microsoft.com/office/powerpoint/2010/main" val="1776562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pre-processed dataset ran through the java program that added</a:t>
            </a:r>
            <a:r>
              <a:rPr lang="en-US" baseline="0" dirty="0" smtClean="0"/>
              <a:t> the Region and Sub-Region features. </a:t>
            </a:r>
            <a:endParaRPr lang="en-US" dirty="0"/>
          </a:p>
        </p:txBody>
      </p:sp>
      <p:sp>
        <p:nvSpPr>
          <p:cNvPr id="4" name="Slide Number Placeholder 3"/>
          <p:cNvSpPr>
            <a:spLocks noGrp="1"/>
          </p:cNvSpPr>
          <p:nvPr>
            <p:ph type="sldNum" sz="quarter" idx="10"/>
          </p:nvPr>
        </p:nvSpPr>
        <p:spPr/>
        <p:txBody>
          <a:bodyPr/>
          <a:lstStyle/>
          <a:p>
            <a:fld id="{96875B07-7B32-4C01-A8D7-BD825825E3E2}" type="slidenum">
              <a:rPr lang="en-US" smtClean="0"/>
              <a:t>14</a:t>
            </a:fld>
            <a:endParaRPr lang="en-US"/>
          </a:p>
        </p:txBody>
      </p:sp>
    </p:spTree>
    <p:extLst>
      <p:ext uri="{BB962C8B-B14F-4D97-AF65-F5344CB8AC3E}">
        <p14:creationId xmlns:p14="http://schemas.microsoft.com/office/powerpoint/2010/main" val="1044724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Imported</a:t>
            </a:r>
            <a:r>
              <a:rPr lang="en-US" baseline="0" dirty="0" smtClean="0"/>
              <a:t> the pre-processed dataset into the replica sets </a:t>
            </a:r>
          </a:p>
          <a:p>
            <a:endParaRPr lang="en-US" baseline="0" dirty="0" smtClean="0"/>
          </a:p>
          <a:p>
            <a:r>
              <a:rPr lang="en-US" baseline="0" dirty="0" smtClean="0"/>
              <a:t>Went to the bin folder of </a:t>
            </a:r>
            <a:r>
              <a:rPr lang="en-US" baseline="0" dirty="0" err="1" smtClean="0"/>
              <a:t>mongodb</a:t>
            </a:r>
            <a:r>
              <a:rPr lang="en-US" baseline="0" dirty="0" smtClean="0"/>
              <a:t> then used </a:t>
            </a:r>
            <a:r>
              <a:rPr lang="en-US" baseline="0" dirty="0" err="1" smtClean="0"/>
              <a:t>mongoimport</a:t>
            </a:r>
            <a:r>
              <a:rPr lang="en-US" baseline="0" dirty="0" smtClean="0"/>
              <a:t> </a:t>
            </a:r>
          </a:p>
          <a:p>
            <a:r>
              <a:rPr lang="en-US" baseline="0" dirty="0" smtClean="0"/>
              <a:t>--</a:t>
            </a:r>
            <a:r>
              <a:rPr lang="en-US" baseline="0" dirty="0" err="1" smtClean="0"/>
              <a:t>db</a:t>
            </a:r>
            <a:r>
              <a:rPr lang="en-US" baseline="0" dirty="0" smtClean="0"/>
              <a:t> GT is for the target database name </a:t>
            </a:r>
          </a:p>
          <a:p>
            <a:r>
              <a:rPr lang="en-US" baseline="0" dirty="0" smtClean="0"/>
              <a:t>--collection is the target collection name </a:t>
            </a:r>
          </a:p>
          <a:p>
            <a:r>
              <a:rPr lang="en-US" baseline="0" dirty="0" smtClean="0"/>
              <a:t>--file filename </a:t>
            </a:r>
            <a:r>
              <a:rPr lang="mr-IN" baseline="0" dirty="0" smtClean="0"/>
              <a:t>–</a:t>
            </a:r>
            <a:r>
              <a:rPr lang="en-US" baseline="0" dirty="0" smtClean="0"/>
              <a:t>host target </a:t>
            </a:r>
            <a:r>
              <a:rPr lang="en-US" baseline="0" dirty="0" err="1" smtClean="0"/>
              <a:t>shardservers</a:t>
            </a:r>
            <a:r>
              <a:rPr lang="en-US" baseline="0" dirty="0" smtClean="0"/>
              <a:t> </a:t>
            </a:r>
          </a:p>
          <a:p>
            <a:r>
              <a:rPr lang="en-US" baseline="0" dirty="0" smtClean="0"/>
              <a:t>--type .csv file type </a:t>
            </a:r>
          </a:p>
          <a:p>
            <a:r>
              <a:rPr lang="en-US" baseline="0" dirty="0" smtClean="0"/>
              <a:t>--</a:t>
            </a:r>
            <a:r>
              <a:rPr lang="en-US" baseline="0" dirty="0" err="1" smtClean="0"/>
              <a:t>headerline</a:t>
            </a:r>
            <a:r>
              <a:rPr lang="en-US" baseline="0" dirty="0" smtClean="0"/>
              <a:t> </a:t>
            </a:r>
          </a:p>
        </p:txBody>
      </p:sp>
      <p:sp>
        <p:nvSpPr>
          <p:cNvPr id="4" name="Slide Number Placeholder 3"/>
          <p:cNvSpPr>
            <a:spLocks noGrp="1"/>
          </p:cNvSpPr>
          <p:nvPr>
            <p:ph type="sldNum" sz="quarter" idx="10"/>
          </p:nvPr>
        </p:nvSpPr>
        <p:spPr/>
        <p:txBody>
          <a:bodyPr/>
          <a:lstStyle/>
          <a:p>
            <a:fld id="{96875B07-7B32-4C01-A8D7-BD825825E3E2}" type="slidenum">
              <a:rPr lang="en-US" smtClean="0"/>
              <a:t>18</a:t>
            </a:fld>
            <a:endParaRPr lang="en-US"/>
          </a:p>
        </p:txBody>
      </p:sp>
    </p:spTree>
    <p:extLst>
      <p:ext uri="{BB962C8B-B14F-4D97-AF65-F5344CB8AC3E}">
        <p14:creationId xmlns:p14="http://schemas.microsoft.com/office/powerpoint/2010/main" val="20966802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Imported</a:t>
            </a:r>
            <a:r>
              <a:rPr lang="en-US" baseline="0" dirty="0" smtClean="0"/>
              <a:t> dataset into </a:t>
            </a:r>
            <a:r>
              <a:rPr lang="en-US" baseline="0" dirty="0" err="1" smtClean="0"/>
              <a:t>mongodb</a:t>
            </a:r>
            <a:r>
              <a:rPr lang="en-US" baseline="0" dirty="0" smtClean="0"/>
              <a:t> : mongos&gt; query </a:t>
            </a:r>
            <a:endParaRPr lang="en-US" dirty="0"/>
          </a:p>
        </p:txBody>
      </p:sp>
      <p:sp>
        <p:nvSpPr>
          <p:cNvPr id="4" name="Slide Number Placeholder 3"/>
          <p:cNvSpPr>
            <a:spLocks noGrp="1"/>
          </p:cNvSpPr>
          <p:nvPr>
            <p:ph type="sldNum" sz="quarter" idx="10"/>
          </p:nvPr>
        </p:nvSpPr>
        <p:spPr/>
        <p:txBody>
          <a:bodyPr/>
          <a:lstStyle/>
          <a:p>
            <a:fld id="{96875B07-7B32-4C01-A8D7-BD825825E3E2}" type="slidenum">
              <a:rPr lang="en-US" smtClean="0"/>
              <a:t>19</a:t>
            </a:fld>
            <a:endParaRPr lang="en-US"/>
          </a:p>
        </p:txBody>
      </p:sp>
    </p:spTree>
    <p:extLst>
      <p:ext uri="{BB962C8B-B14F-4D97-AF65-F5344CB8AC3E}">
        <p14:creationId xmlns:p14="http://schemas.microsoft.com/office/powerpoint/2010/main" val="344551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mongoDB</a:t>
            </a:r>
            <a:r>
              <a:rPr lang="en-US" dirty="0" smtClean="0"/>
              <a:t> reflects itself on compass</a:t>
            </a:r>
            <a:endParaRPr lang="en-US" dirty="0"/>
          </a:p>
        </p:txBody>
      </p:sp>
      <p:sp>
        <p:nvSpPr>
          <p:cNvPr id="4" name="Slide Number Placeholder 3"/>
          <p:cNvSpPr>
            <a:spLocks noGrp="1"/>
          </p:cNvSpPr>
          <p:nvPr>
            <p:ph type="sldNum" sz="quarter" idx="10"/>
          </p:nvPr>
        </p:nvSpPr>
        <p:spPr/>
        <p:txBody>
          <a:bodyPr/>
          <a:lstStyle/>
          <a:p>
            <a:fld id="{96875B07-7B32-4C01-A8D7-BD825825E3E2}" type="slidenum">
              <a:rPr lang="en-US" smtClean="0"/>
              <a:t>20</a:t>
            </a:fld>
            <a:endParaRPr lang="en-US"/>
          </a:p>
        </p:txBody>
      </p:sp>
    </p:spTree>
    <p:extLst>
      <p:ext uri="{BB962C8B-B14F-4D97-AF65-F5344CB8AC3E}">
        <p14:creationId xmlns:p14="http://schemas.microsoft.com/office/powerpoint/2010/main" val="18491304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51BEC73-49AA-45BC-B16C-50B32D0D6DD2}" type="datetimeFigureOut">
              <a:rPr lang="en-US">
                <a:solidFill>
                  <a:prstClr val="black">
                    <a:tint val="75000"/>
                  </a:prstClr>
                </a:solidFill>
              </a:rPr>
              <a:pPr/>
              <a:t>12/5/17</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3D82040C-D3B1-42F1-A452-9128C48DC3A7}" type="slidenum">
              <a:rPr lang="en-US">
                <a:solidFill>
                  <a:prstClr val="black">
                    <a:tint val="75000"/>
                  </a:prstClr>
                </a:solidFill>
              </a:rPr>
              <a:pPr/>
              <a:t>‹#›</a:t>
            </a:fld>
            <a:endParaRPr lang="en-US" dirty="0">
              <a:solidFill>
                <a:prstClr val="black">
                  <a:tint val="75000"/>
                </a:prstClr>
              </a:solidFill>
            </a:endParaRP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1BEC73-49AA-45BC-B16C-50B32D0D6DD2}" type="datetimeFigureOut">
              <a:rPr lang="en-US">
                <a:solidFill>
                  <a:prstClr val="black">
                    <a:tint val="75000"/>
                  </a:prstClr>
                </a:solidFill>
              </a:rPr>
              <a:pPr/>
              <a:t>12/5/17</a:t>
            </a:fld>
            <a:endParaRPr lang="en-US" dirty="0">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82040C-D3B1-42F1-A452-9128C48DC3A7}" type="slidenum">
              <a:rPr lang="en-US">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559054170"/>
      </p:ext>
    </p:extLst>
  </p:cSld>
  <p:clrMap bg1="lt1" tx1="dk1" bg2="lt2" tx2="dk2" accent1="accent1" accent2="accent2" accent3="accent3" accent4="accent4" accent5="accent5" accent6="accent6" hlink="hlink" folHlink="folHlink"/>
  <p:sldLayoutIdLst>
    <p:sldLayoutId id="2147483649" r:id="rId1"/>
  </p:sldLayoutIdLst>
  <p:transition>
    <p:fade/>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4" Type="http://schemas.microsoft.com/office/2007/relationships/hdphoto" Target="../media/hdphoto1.wdp"/><Relationship Id="rId5"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6.jpeg"/></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 Id="rId3" Type="http://schemas.openxmlformats.org/officeDocument/2006/relationships/hyperlink" Target="https://climate.nasa.gov/vital-signs/global-temperatur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4"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eg"/><Relationship Id="rId3" Type="http://schemas.microsoft.com/office/2007/relationships/hdphoto" Target="../media/hdphoto1.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eg"/><Relationship Id="rId3"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10000">
              <a:schemeClr val="bg1">
                <a:lumMod val="95000"/>
              </a:schemeClr>
            </a:gs>
            <a:gs pos="99000">
              <a:schemeClr val="bg1">
                <a:lumMod val="65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3" name="Picture 2" descr="2691196551_6da7111c35_b.jpg"/>
          <p:cNvPicPr>
            <a:picLocks noChangeAspect="1"/>
          </p:cNvPicPr>
          <p:nvPr/>
        </p:nvPicPr>
        <p:blipFill>
          <a:blip r:embed="rId3" cstate="print"/>
          <a:srcRect/>
          <a:stretch>
            <a:fillRect/>
          </a:stretch>
        </p:blipFill>
        <p:spPr>
          <a:xfrm>
            <a:off x="0" y="0"/>
            <a:ext cx="9144000" cy="2895600"/>
          </a:xfrm>
          <a:prstGeom prst="rect">
            <a:avLst/>
          </a:prstGeom>
          <a:effectLst>
            <a:reflection blurRad="6350" stA="50000" endA="300" endPos="55000" dir="5400000" sy="-100000" algn="bl" rotWithShape="0"/>
          </a:effectLst>
        </p:spPr>
      </p:pic>
      <p:sp>
        <p:nvSpPr>
          <p:cNvPr id="7" name="TextBox 6"/>
          <p:cNvSpPr txBox="1"/>
          <p:nvPr/>
        </p:nvSpPr>
        <p:spPr>
          <a:xfrm>
            <a:off x="-3934937" y="4442336"/>
            <a:ext cx="13082316" cy="1938992"/>
          </a:xfrm>
          <a:prstGeom prst="rect">
            <a:avLst/>
          </a:prstGeom>
          <a:noFill/>
        </p:spPr>
        <p:txBody>
          <a:bodyPr wrap="square" rtlCol="0">
            <a:spAutoFit/>
            <a:scene3d>
              <a:camera prst="perspectiveAbove"/>
              <a:lightRig rig="threePt" dir="t"/>
            </a:scene3d>
          </a:bodyPr>
          <a:lstStyle/>
          <a:p>
            <a:pPr algn="r"/>
            <a:r>
              <a:rPr lang="en-US" sz="3900" spc="100" dirty="0" smtClean="0">
                <a:effectLst>
                  <a:reflection blurRad="6350" stA="60000" endA="900" endPos="58000" dir="5400000" sy="-100000" algn="bl" rotWithShape="0"/>
                </a:effectLst>
                <a:latin typeface="Impact" pitchFamily="34" charset="0"/>
              </a:rPr>
              <a:t>A Study of the Heating Temperature in the </a:t>
            </a:r>
          </a:p>
          <a:p>
            <a:pPr algn="r"/>
            <a:r>
              <a:rPr lang="en-US" sz="3900" spc="100" dirty="0" smtClean="0">
                <a:effectLst>
                  <a:reflection blurRad="6350" stA="60000" endA="900" endPos="58000" dir="5400000" sy="-100000" algn="bl" rotWithShape="0"/>
                </a:effectLst>
                <a:latin typeface="Impact" pitchFamily="34" charset="0"/>
              </a:rPr>
              <a:t>Major Cities </a:t>
            </a:r>
            <a:r>
              <a:rPr lang="en-US" sz="3900" spc="100" dirty="0" smtClean="0">
                <a:effectLst>
                  <a:reflection blurRad="6350" stA="60000" endA="900" endPos="58000" dir="5400000" sy="-100000" algn="bl" rotWithShape="0"/>
                </a:effectLst>
                <a:latin typeface="Impact" pitchFamily="34" charset="0"/>
              </a:rPr>
              <a:t>in</a:t>
            </a:r>
            <a:r>
              <a:rPr lang="en-US" sz="3900" spc="100" dirty="0" smtClean="0">
                <a:effectLst>
                  <a:reflection blurRad="6350" stA="60000" endA="900" endPos="58000" dir="5400000" sy="-100000" algn="bl" rotWithShape="0"/>
                </a:effectLst>
                <a:latin typeface="Impact" pitchFamily="34" charset="0"/>
              </a:rPr>
              <a:t> </a:t>
            </a:r>
            <a:r>
              <a:rPr lang="en-US" sz="3900" spc="100" dirty="0" smtClean="0">
                <a:effectLst>
                  <a:reflection blurRad="6350" stA="60000" endA="900" endPos="58000" dir="5400000" sy="-100000" algn="bl" rotWithShape="0"/>
                </a:effectLst>
                <a:latin typeface="Impact" pitchFamily="34" charset="0"/>
              </a:rPr>
              <a:t>the World through </a:t>
            </a:r>
          </a:p>
          <a:p>
            <a:pPr algn="r"/>
            <a:r>
              <a:rPr lang="en-US" sz="3900" spc="100" dirty="0" smtClean="0">
                <a:effectLst>
                  <a:reflection blurRad="6350" stA="60000" endA="900" endPos="58000" dir="5400000" sy="-100000" algn="bl" rotWithShape="0"/>
                </a:effectLst>
                <a:latin typeface="Impact" pitchFamily="34" charset="0"/>
              </a:rPr>
              <a:t>Data Mining in MongoDB</a:t>
            </a:r>
            <a:endParaRPr lang="en-US" sz="3900" spc="100" dirty="0">
              <a:effectLst>
                <a:reflection blurRad="6350" stA="60000" endA="900" endPos="58000" dir="5400000" sy="-100000" algn="bl" rotWithShape="0"/>
              </a:effectLst>
              <a:latin typeface="Impact" pitchFamily="34" charset="0"/>
            </a:endParaRPr>
          </a:p>
        </p:txBody>
      </p:sp>
    </p:spTree>
    <p:extLst>
      <p:ext uri="{BB962C8B-B14F-4D97-AF65-F5344CB8AC3E}">
        <p14:creationId xmlns:p14="http://schemas.microsoft.com/office/powerpoint/2010/main" val="849735827"/>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artisticBlur radius="30"/>
                    </a14:imgEffect>
                  </a14:imgLayer>
                </a14:imgProps>
              </a:ex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2773730" y="316441"/>
            <a:ext cx="3596539"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smtClean="0">
                <a:effectLst>
                  <a:reflection blurRad="6350" stA="50000" endA="300" endPos="50000" dist="29997" dir="5400000" sy="-100000" algn="bl" rotWithShape="0"/>
                </a:effectLst>
                <a:latin typeface="+mj-lt"/>
              </a:rPr>
              <a:t>METHODOLOGY</a:t>
            </a:r>
            <a:endParaRPr lang="en-US" sz="4000" b="1" dirty="0">
              <a:effectLst>
                <a:reflection blurRad="6350" stA="50000" endA="300" endPos="50000" dist="29997" dir="5400000" sy="-100000" algn="bl" rotWithShape="0"/>
              </a:effectLst>
              <a:latin typeface="+mj-lt"/>
            </a:endParaRPr>
          </a:p>
        </p:txBody>
      </p:sp>
      <p:sp>
        <p:nvSpPr>
          <p:cNvPr id="7" name="TextBox 6"/>
          <p:cNvSpPr txBox="1"/>
          <p:nvPr/>
        </p:nvSpPr>
        <p:spPr>
          <a:xfrm>
            <a:off x="683567" y="1340768"/>
            <a:ext cx="7776864" cy="338554"/>
          </a:xfrm>
          <a:prstGeom prst="rect">
            <a:avLst/>
          </a:prstGeom>
          <a:noFill/>
        </p:spPr>
        <p:txBody>
          <a:bodyPr wrap="square" rtlCol="0">
            <a:spAutoFit/>
          </a:bodyPr>
          <a:lstStyle/>
          <a:p>
            <a:pPr marL="342900" indent="-342900">
              <a:buFont typeface="Arial" charset="0"/>
              <a:buChar char="•"/>
            </a:pPr>
            <a:r>
              <a:rPr lang="en-US" sz="1600" b="1" dirty="0" smtClean="0"/>
              <a:t>The researchers were able to obtain the dataset from </a:t>
            </a:r>
            <a:r>
              <a:rPr lang="en-US" sz="1600" b="1" dirty="0" err="1" smtClean="0"/>
              <a:t>Kaggle</a:t>
            </a:r>
            <a:r>
              <a:rPr lang="en-US" sz="1600" b="1" dirty="0" smtClean="0"/>
              <a:t>. </a:t>
            </a:r>
            <a:endParaRPr lang="en-US" sz="1600" b="1" dirty="0" smtClean="0"/>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7583" y="1679322"/>
            <a:ext cx="7632847" cy="5109565"/>
          </a:xfrm>
          <a:prstGeom prst="rect">
            <a:avLst/>
          </a:prstGeom>
        </p:spPr>
      </p:pic>
    </p:spTree>
    <p:extLst>
      <p:ext uri="{BB962C8B-B14F-4D97-AF65-F5344CB8AC3E}">
        <p14:creationId xmlns:p14="http://schemas.microsoft.com/office/powerpoint/2010/main" val="16807"/>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133" y="1456928"/>
            <a:ext cx="7849734" cy="5212432"/>
          </a:xfrm>
          <a:prstGeom prst="roundRect">
            <a:avLst>
              <a:gd name="adj" fmla="val 2438"/>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extBox 1"/>
          <p:cNvSpPr txBox="1"/>
          <p:nvPr/>
        </p:nvSpPr>
        <p:spPr>
          <a:xfrm>
            <a:off x="2773730" y="316441"/>
            <a:ext cx="3596539" cy="1015663"/>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smtClean="0">
                <a:effectLst>
                  <a:reflection blurRad="6350" stA="50000" endA="300" endPos="50000" dist="29997" dir="5400000" sy="-100000" algn="bl" rotWithShape="0"/>
                </a:effectLst>
              </a:rPr>
              <a:t>RAW DATASET</a:t>
            </a:r>
          </a:p>
          <a:p>
            <a:r>
              <a:rPr lang="en-US" sz="2000" b="1" dirty="0" smtClean="0">
                <a:effectLst>
                  <a:reflection blurRad="6350" stA="50000" endA="300" endPos="50000" dist="29997" dir="5400000" sy="-100000" algn="bl" rotWithShape="0"/>
                </a:effectLst>
              </a:rPr>
              <a:t>(preview)</a:t>
            </a:r>
            <a:endParaRPr lang="en-US" sz="2000" b="1" dirty="0">
              <a:effectLst>
                <a:reflection blurRad="6350" stA="50000" endA="300" endPos="50000" dist="29997" dir="5400000" sy="-100000" algn="bl" rotWithShape="0"/>
              </a:effectLst>
            </a:endParaRPr>
          </a:p>
        </p:txBody>
      </p:sp>
    </p:spTree>
    <p:extLst>
      <p:ext uri="{BB962C8B-B14F-4D97-AF65-F5344CB8AC3E}">
        <p14:creationId xmlns:p14="http://schemas.microsoft.com/office/powerpoint/2010/main" val="754378990"/>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2773730" y="316441"/>
            <a:ext cx="3596539" cy="1015663"/>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smtClean="0">
                <a:effectLst>
                  <a:reflection blurRad="6350" stA="50000" endA="300" endPos="50000" dist="29997" dir="5400000" sy="-100000" algn="bl" rotWithShape="0"/>
                </a:effectLst>
              </a:rPr>
              <a:t>METHODOLOGY</a:t>
            </a:r>
          </a:p>
          <a:p>
            <a:r>
              <a:rPr lang="en-US" sz="2000" b="1" dirty="0" smtClean="0">
                <a:effectLst>
                  <a:reflection blurRad="6350" stA="50000" endA="300" endPos="50000" dist="29997" dir="5400000" sy="-100000" algn="bl" rotWithShape="0"/>
                </a:effectLst>
              </a:rPr>
              <a:t>(continuation)</a:t>
            </a:r>
            <a:endParaRPr lang="en-US" sz="2000" b="1" dirty="0">
              <a:effectLst>
                <a:reflection blurRad="6350" stA="50000" endA="300" endPos="50000" dist="29997" dir="5400000" sy="-100000" algn="bl" rotWithShape="0"/>
              </a:effectLst>
            </a:endParaRPr>
          </a:p>
        </p:txBody>
      </p:sp>
      <p:sp>
        <p:nvSpPr>
          <p:cNvPr id="7" name="TextBox 6"/>
          <p:cNvSpPr txBox="1"/>
          <p:nvPr/>
        </p:nvSpPr>
        <p:spPr>
          <a:xfrm>
            <a:off x="683566" y="3501008"/>
            <a:ext cx="7776864" cy="2800767"/>
          </a:xfrm>
          <a:prstGeom prst="rect">
            <a:avLst/>
          </a:prstGeom>
          <a:noFill/>
        </p:spPr>
        <p:txBody>
          <a:bodyPr wrap="square" rtlCol="0">
            <a:spAutoFit/>
          </a:bodyPr>
          <a:lstStyle/>
          <a:p>
            <a:pPr marL="342900" indent="-342900">
              <a:buFont typeface="Arial" charset="0"/>
              <a:buChar char="•"/>
            </a:pPr>
            <a:r>
              <a:rPr lang="en-US" sz="1600" b="1" dirty="0" smtClean="0"/>
              <a:t>The dataset was then pre-processed Manually and by using a Java designed cleaner.</a:t>
            </a:r>
          </a:p>
          <a:p>
            <a:pPr marL="800100" lvl="1" indent="-342900">
              <a:buFont typeface="Arial" charset="0"/>
              <a:buChar char="•"/>
            </a:pPr>
            <a:r>
              <a:rPr lang="en-US" sz="1600" b="1" dirty="0" smtClean="0"/>
              <a:t>STEPS (Manual): </a:t>
            </a:r>
          </a:p>
          <a:p>
            <a:pPr marL="1257300" lvl="2" indent="-342900">
              <a:buFont typeface="Arial" charset="0"/>
              <a:buChar char="•"/>
            </a:pPr>
            <a:r>
              <a:rPr lang="en-US" sz="1600" b="1" dirty="0" smtClean="0"/>
              <a:t>Removed </a:t>
            </a:r>
            <a:r>
              <a:rPr lang="en-US" sz="1600" b="1" dirty="0" err="1" smtClean="0"/>
              <a:t>AverageTemperatureUncertainty</a:t>
            </a:r>
            <a:r>
              <a:rPr lang="en-US" sz="1600" b="1" dirty="0" smtClean="0"/>
              <a:t> </a:t>
            </a:r>
          </a:p>
          <a:p>
            <a:pPr marL="1257300" lvl="2" indent="-342900">
              <a:buFont typeface="Arial" charset="0"/>
              <a:buChar char="•"/>
            </a:pPr>
            <a:r>
              <a:rPr lang="en-US" sz="1600" b="1" dirty="0" smtClean="0"/>
              <a:t>Removed other Year data </a:t>
            </a:r>
          </a:p>
          <a:p>
            <a:pPr marL="1257300" lvl="2" indent="-342900">
              <a:buFont typeface="Arial" charset="0"/>
              <a:buChar char="•"/>
            </a:pPr>
            <a:r>
              <a:rPr lang="en-US" sz="1600" b="1" dirty="0" smtClean="0"/>
              <a:t>Retained data: for year 2006 to 2016 only</a:t>
            </a:r>
          </a:p>
          <a:p>
            <a:pPr marL="800100" lvl="1" indent="-342900">
              <a:buFont typeface="Arial" charset="0"/>
              <a:buChar char="•"/>
            </a:pPr>
            <a:r>
              <a:rPr lang="en-US" sz="1600" b="1" dirty="0" smtClean="0"/>
              <a:t>STEPS (Automated): </a:t>
            </a:r>
          </a:p>
          <a:p>
            <a:pPr marL="1257300" lvl="2" indent="-342900">
              <a:buFont typeface="Arial" charset="0"/>
              <a:buChar char="•"/>
            </a:pPr>
            <a:r>
              <a:rPr lang="en-US" sz="1600" b="1" dirty="0" smtClean="0"/>
              <a:t>Loaded the CSV file in eclipse/program. </a:t>
            </a:r>
          </a:p>
          <a:p>
            <a:pPr marL="1257300" lvl="2" indent="-342900">
              <a:buFont typeface="Arial" charset="0"/>
              <a:buChar char="•"/>
            </a:pPr>
            <a:r>
              <a:rPr lang="en-US" sz="1600" b="1" dirty="0" smtClean="0"/>
              <a:t>Mapped attributes (JSON) to corresponding fields. </a:t>
            </a:r>
          </a:p>
          <a:p>
            <a:pPr marL="1257300" lvl="2" indent="-342900">
              <a:buFont typeface="Arial" charset="0"/>
              <a:buChar char="•"/>
            </a:pPr>
            <a:r>
              <a:rPr lang="en-US" sz="1600" b="1" dirty="0" smtClean="0"/>
              <a:t>Supplemented features based on facts: </a:t>
            </a:r>
          </a:p>
          <a:p>
            <a:pPr marL="1714500" lvl="3" indent="-342900">
              <a:buFont typeface="Arial" charset="0"/>
              <a:buChar char="•"/>
            </a:pPr>
            <a:r>
              <a:rPr lang="en-US" sz="1600" b="1" dirty="0" smtClean="0"/>
              <a:t>Continent (labeled as ‘Region’) </a:t>
            </a:r>
          </a:p>
          <a:p>
            <a:pPr marL="1714500" lvl="3" indent="-342900">
              <a:buFont typeface="Arial" charset="0"/>
              <a:buChar char="•"/>
            </a:pPr>
            <a:r>
              <a:rPr lang="en-US" sz="1600" b="1" dirty="0" smtClean="0"/>
              <a:t>Sub-Region </a:t>
            </a:r>
            <a:endParaRPr lang="en-US" sz="1600" b="1" dirty="0" smtClean="0"/>
          </a:p>
        </p:txBody>
      </p:sp>
    </p:spTree>
    <p:extLst>
      <p:ext uri="{BB962C8B-B14F-4D97-AF65-F5344CB8AC3E}">
        <p14:creationId xmlns:p14="http://schemas.microsoft.com/office/powerpoint/2010/main" val="290623720"/>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1079611" y="388449"/>
            <a:ext cx="6984776"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smtClean="0">
                <a:effectLst>
                  <a:reflection blurRad="6350" stA="50000" endA="300" endPos="50000" dist="29997" dir="5400000" sy="-100000" algn="bl" rotWithShape="0"/>
                </a:effectLst>
              </a:rPr>
              <a:t>ECLIPSE: JAVA PRE-PROCESSING</a:t>
            </a:r>
            <a:endParaRPr lang="en-US" sz="2000" b="1" dirty="0">
              <a:effectLst>
                <a:reflection blurRad="6350" stA="50000" endA="300" endPos="50000" dist="29997" dir="5400000" sy="-100000" algn="bl" rotWithShape="0"/>
              </a:effectLst>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2787" y="1484784"/>
            <a:ext cx="7978424" cy="5121232"/>
          </a:xfrm>
          <a:prstGeom prst="roundRect">
            <a:avLst>
              <a:gd name="adj" fmla="val 4010"/>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549243976"/>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9462" y="1456928"/>
            <a:ext cx="7445075" cy="5212432"/>
          </a:xfrm>
          <a:prstGeom prst="roundRect">
            <a:avLst>
              <a:gd name="adj" fmla="val 2633"/>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TextBox 5"/>
          <p:cNvSpPr txBox="1"/>
          <p:nvPr/>
        </p:nvSpPr>
        <p:spPr>
          <a:xfrm>
            <a:off x="1764652" y="220633"/>
            <a:ext cx="5614694" cy="1015663"/>
          </a:xfrm>
          <a:prstGeom prst="rect">
            <a:avLst/>
          </a:prstGeom>
          <a:noFill/>
        </p:spPr>
        <p:txBody>
          <a:bodyPr wrap="square" rtlCol="0">
            <a:spAutoFit/>
            <a:scene3d>
              <a:camera prst="orthographicFront"/>
              <a:lightRig rig="threePt" dir="t"/>
            </a:scene3d>
            <a:sp3d extrusionH="57150">
              <a:bevelT w="82550" h="38100" prst="coolSlant"/>
            </a:sp3d>
          </a:bodyPr>
          <a:lstStyle/>
          <a:p>
            <a:pPr algn="ctr"/>
            <a:r>
              <a:rPr lang="en-US" sz="4000" b="1" smtClean="0">
                <a:effectLst>
                  <a:reflection blurRad="6350" stA="50000" endA="300" endPos="50000" dist="29997" dir="5400000" sy="-100000" algn="bl" rotWithShape="0"/>
                </a:effectLst>
              </a:rPr>
              <a:t>PRE-PROCESSED DATASET</a:t>
            </a:r>
            <a:endParaRPr lang="en-US" sz="4000" b="1" dirty="0" smtClean="0">
              <a:effectLst>
                <a:reflection blurRad="6350" stA="50000" endA="300" endPos="50000" dist="29997" dir="5400000" sy="-100000" algn="bl" rotWithShape="0"/>
              </a:effectLst>
            </a:endParaRPr>
          </a:p>
          <a:p>
            <a:pPr algn="ctr"/>
            <a:r>
              <a:rPr lang="en-US" sz="2000" b="1" dirty="0" smtClean="0">
                <a:effectLst>
                  <a:reflection blurRad="6350" stA="50000" endA="300" endPos="50000" dist="29997" dir="5400000" sy="-100000" algn="bl" rotWithShape="0"/>
                </a:effectLst>
              </a:rPr>
              <a:t>(preview)</a:t>
            </a:r>
            <a:endParaRPr lang="en-US" sz="2000" b="1" dirty="0">
              <a:effectLst>
                <a:reflection blurRad="6350" stA="50000" endA="300" endPos="50000" dist="29997" dir="5400000" sy="-100000" algn="bl" rotWithShape="0"/>
              </a:effectLst>
            </a:endParaRPr>
          </a:p>
        </p:txBody>
      </p:sp>
    </p:spTree>
    <p:extLst>
      <p:ext uri="{BB962C8B-B14F-4D97-AF65-F5344CB8AC3E}">
        <p14:creationId xmlns:p14="http://schemas.microsoft.com/office/powerpoint/2010/main" val="705158318"/>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2773730" y="316441"/>
            <a:ext cx="3596539" cy="1015663"/>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smtClean="0">
                <a:effectLst>
                  <a:reflection blurRad="6350" stA="50000" endA="300" endPos="50000" dist="29997" dir="5400000" sy="-100000" algn="bl" rotWithShape="0"/>
                </a:effectLst>
              </a:rPr>
              <a:t>METHODOLOGY</a:t>
            </a:r>
          </a:p>
          <a:p>
            <a:r>
              <a:rPr lang="en-US" sz="2000" b="1" dirty="0" smtClean="0">
                <a:effectLst>
                  <a:reflection blurRad="6350" stA="50000" endA="300" endPos="50000" dist="29997" dir="5400000" sy="-100000" algn="bl" rotWithShape="0"/>
                </a:effectLst>
              </a:rPr>
              <a:t>(continuation)</a:t>
            </a:r>
            <a:endParaRPr lang="en-US" sz="2000" b="1" dirty="0">
              <a:effectLst>
                <a:reflection blurRad="6350" stA="50000" endA="300" endPos="50000" dist="29997" dir="5400000" sy="-100000" algn="bl" rotWithShape="0"/>
              </a:effectLst>
            </a:endParaRPr>
          </a:p>
        </p:txBody>
      </p:sp>
      <p:sp>
        <p:nvSpPr>
          <p:cNvPr id="9" name="TextBox 8"/>
          <p:cNvSpPr txBox="1"/>
          <p:nvPr/>
        </p:nvSpPr>
        <p:spPr>
          <a:xfrm>
            <a:off x="683566" y="3501008"/>
            <a:ext cx="7776864" cy="2062103"/>
          </a:xfrm>
          <a:prstGeom prst="rect">
            <a:avLst/>
          </a:prstGeom>
          <a:noFill/>
        </p:spPr>
        <p:txBody>
          <a:bodyPr wrap="square" rtlCol="0">
            <a:spAutoFit/>
          </a:bodyPr>
          <a:lstStyle/>
          <a:p>
            <a:pPr marL="342900" indent="-342900">
              <a:buFont typeface="Arial" charset="0"/>
              <a:buChar char="•"/>
            </a:pPr>
            <a:r>
              <a:rPr lang="en-US" sz="1600" b="1" dirty="0" smtClean="0"/>
              <a:t>MongoDB setup:</a:t>
            </a:r>
          </a:p>
          <a:p>
            <a:pPr marL="800100" lvl="1" indent="-342900">
              <a:buFont typeface="Arial" charset="0"/>
              <a:buChar char="•"/>
            </a:pPr>
            <a:r>
              <a:rPr lang="en-US" sz="1600" b="1" dirty="0" err="1" smtClean="0"/>
              <a:t>Config</a:t>
            </a:r>
            <a:r>
              <a:rPr lang="en-US" sz="1600" b="1" dirty="0" smtClean="0"/>
              <a:t> Server </a:t>
            </a:r>
          </a:p>
          <a:p>
            <a:pPr marL="800100" lvl="1" indent="-342900">
              <a:buFont typeface="Arial" charset="0"/>
              <a:buChar char="•"/>
            </a:pPr>
            <a:r>
              <a:rPr lang="en-US" sz="1600" b="1" dirty="0" smtClean="0"/>
              <a:t>Shard Server </a:t>
            </a:r>
          </a:p>
          <a:p>
            <a:pPr marL="800100" lvl="1" indent="-342900">
              <a:buFont typeface="Arial" charset="0"/>
              <a:buChar char="•"/>
            </a:pPr>
            <a:r>
              <a:rPr lang="en-US" sz="1600" b="1" dirty="0" smtClean="0"/>
              <a:t>Mongos </a:t>
            </a:r>
          </a:p>
          <a:p>
            <a:pPr marL="800100" lvl="1" indent="-342900">
              <a:buFont typeface="Arial" charset="0"/>
              <a:buChar char="•"/>
            </a:pPr>
            <a:r>
              <a:rPr lang="en-US" sz="1600" b="1" dirty="0" smtClean="0"/>
              <a:t>Dataset Import </a:t>
            </a:r>
            <a:endParaRPr lang="en-US" sz="1600" b="1" dirty="0" smtClean="0"/>
          </a:p>
          <a:p>
            <a:pPr marL="342900" indent="-342900">
              <a:buFont typeface="Arial" charset="0"/>
              <a:buChar char="•"/>
            </a:pPr>
            <a:endParaRPr lang="en-US" sz="1600" b="1" dirty="0"/>
          </a:p>
          <a:p>
            <a:pPr marL="342900" indent="-342900">
              <a:buFont typeface="Arial" charset="0"/>
              <a:buChar char="•"/>
            </a:pPr>
            <a:endParaRPr lang="en-US" sz="1600" b="1" dirty="0" smtClean="0"/>
          </a:p>
          <a:p>
            <a:pPr marL="342900" indent="-342900">
              <a:buFont typeface="Arial" charset="0"/>
              <a:buChar char="•"/>
            </a:pPr>
            <a:r>
              <a:rPr lang="en-US" sz="1600" b="1" dirty="0" smtClean="0"/>
              <a:t>SEE SETUP.JS file for details</a:t>
            </a:r>
            <a:endParaRPr lang="en-US" sz="1600" b="1" dirty="0"/>
          </a:p>
        </p:txBody>
      </p:sp>
    </p:spTree>
    <p:extLst>
      <p:ext uri="{BB962C8B-B14F-4D97-AF65-F5344CB8AC3E}">
        <p14:creationId xmlns:p14="http://schemas.microsoft.com/office/powerpoint/2010/main" val="2068847368"/>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1421648" y="260648"/>
            <a:ext cx="6300701"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smtClean="0">
                <a:effectLst>
                  <a:reflection blurRad="6350" stA="50000" endA="300" endPos="50000" dist="29997" dir="5400000" sy="-100000" algn="bl" rotWithShape="0"/>
                </a:effectLst>
              </a:rPr>
              <a:t>CONFIG &amp; SHARD SVR SETUP</a:t>
            </a:r>
            <a:endParaRPr lang="en-US" sz="2000" b="1" dirty="0">
              <a:effectLst>
                <a:reflection blurRad="6350" stA="50000" endA="300" endPos="50000" dist="29997" dir="5400000" sy="-100000" algn="bl" rotWithShape="0"/>
              </a:effectLst>
            </a:endParaRPr>
          </a:p>
        </p:txBody>
      </p:sp>
      <p:pic>
        <p:nvPicPr>
          <p:cNvPr id="6" name="Picture 5"/>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233771" y="1412776"/>
            <a:ext cx="8676456" cy="5126414"/>
          </a:xfrm>
          <a:prstGeom prst="roundRect">
            <a:avLst>
              <a:gd name="adj" fmla="val 4700"/>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6807"/>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783" y="1340768"/>
            <a:ext cx="8460432" cy="4310237"/>
          </a:xfrm>
          <a:prstGeom prst="rect">
            <a:avLst/>
          </a:prstGeom>
        </p:spPr>
      </p:pic>
      <p:sp>
        <p:nvSpPr>
          <p:cNvPr id="6" name="TextBox 5"/>
          <p:cNvSpPr txBox="1"/>
          <p:nvPr/>
        </p:nvSpPr>
        <p:spPr>
          <a:xfrm>
            <a:off x="2348751" y="188640"/>
            <a:ext cx="4446496"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smtClean="0">
                <a:effectLst>
                  <a:reflection blurRad="6350" stA="50000" endA="300" endPos="50000" dist="29997" dir="5400000" sy="-100000" algn="bl" rotWithShape="0"/>
                </a:effectLst>
              </a:rPr>
              <a:t>MongoDB Compass</a:t>
            </a:r>
            <a:endParaRPr lang="en-US" sz="2000" b="1" dirty="0">
              <a:effectLst>
                <a:reflection blurRad="6350" stA="50000" endA="300" endPos="50000" dist="29997" dir="5400000" sy="-100000" algn="bl" rotWithShape="0"/>
              </a:effectLst>
            </a:endParaRPr>
          </a:p>
        </p:txBody>
      </p:sp>
    </p:spTree>
    <p:extLst>
      <p:ext uri="{BB962C8B-B14F-4D97-AF65-F5344CB8AC3E}">
        <p14:creationId xmlns:p14="http://schemas.microsoft.com/office/powerpoint/2010/main" val="846213480"/>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1151619" y="371305"/>
            <a:ext cx="6840760"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smtClean="0">
                <a:effectLst>
                  <a:reflection blurRad="6350" stA="50000" endA="300" endPos="50000" dist="29997" dir="5400000" sy="-100000" algn="bl" rotWithShape="0"/>
                </a:effectLst>
              </a:rPr>
              <a:t>DATASET </a:t>
            </a:r>
            <a:r>
              <a:rPr lang="en-US" sz="4000" b="1" smtClean="0">
                <a:effectLst>
                  <a:reflection blurRad="6350" stA="50000" endA="300" endPos="50000" dist="29997" dir="5400000" sy="-100000" algn="bl" rotWithShape="0"/>
                </a:effectLst>
              </a:rPr>
              <a:t>IMPORT to MongoDB</a:t>
            </a:r>
            <a:endParaRPr lang="en-US" sz="4000" b="1" dirty="0">
              <a:effectLst>
                <a:reflection blurRad="6350" stA="50000" endA="300" endPos="50000" dist="29997" dir="5400000" sy="-100000" algn="bl" rotWithShape="0"/>
              </a:effectLst>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779" y="1484784"/>
            <a:ext cx="8532440" cy="4997083"/>
          </a:xfrm>
          <a:prstGeom prst="roundRect">
            <a:avLst>
              <a:gd name="adj" fmla="val 2028"/>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52308307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6" name="TextBox 5"/>
          <p:cNvSpPr txBox="1"/>
          <p:nvPr/>
        </p:nvSpPr>
        <p:spPr>
          <a:xfrm>
            <a:off x="3708868" y="188640"/>
            <a:ext cx="1726262" cy="954107"/>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smtClean="0">
                <a:effectLst>
                  <a:reflection blurRad="6350" stA="50000" endA="300" endPos="50000" dist="29997" dir="5400000" sy="-100000" algn="bl" rotWithShape="0"/>
                </a:effectLst>
              </a:rPr>
              <a:t>Output</a:t>
            </a:r>
          </a:p>
          <a:p>
            <a:r>
              <a:rPr lang="en-US" sz="1600" b="1" dirty="0" smtClean="0">
                <a:effectLst>
                  <a:reflection blurRad="6350" stA="50000" endA="300" endPos="50000" dist="29997" dir="5400000" sy="-100000" algn="bl" rotWithShape="0"/>
                </a:effectLst>
              </a:rPr>
              <a:t>(test query)</a:t>
            </a:r>
            <a:endParaRPr lang="en-US" sz="1600" b="1" dirty="0">
              <a:effectLst>
                <a:reflection blurRad="6350" stA="50000" endA="300" endPos="50000" dist="29997" dir="5400000" sy="-100000" algn="bl" rotWithShape="0"/>
              </a:effectLst>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1640" y="1334170"/>
            <a:ext cx="6480720" cy="5318725"/>
          </a:xfrm>
          <a:prstGeom prst="roundRect">
            <a:avLst>
              <a:gd name="adj" fmla="val 2522"/>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738211961"/>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1799689" y="404664"/>
            <a:ext cx="5544617"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smtClean="0">
                <a:effectLst>
                  <a:reflection blurRad="6350" stA="50000" endA="300" endPos="50000" dist="29997" dir="5400000" sy="-100000" algn="bl" rotWithShape="0"/>
                </a:effectLst>
              </a:rPr>
              <a:t>CONTEXT OF THE STUDY</a:t>
            </a:r>
            <a:endParaRPr lang="en-US" sz="4000" b="1" dirty="0">
              <a:effectLst>
                <a:reflection blurRad="6350" stA="50000" endA="300" endPos="50000" dist="29997" dir="5400000" sy="-100000" algn="bl" rotWithShape="0"/>
              </a:effectLst>
            </a:endParaRPr>
          </a:p>
        </p:txBody>
      </p:sp>
      <p:sp>
        <p:nvSpPr>
          <p:cNvPr id="6" name="TextBox 5"/>
          <p:cNvSpPr txBox="1"/>
          <p:nvPr/>
        </p:nvSpPr>
        <p:spPr>
          <a:xfrm>
            <a:off x="683566" y="3501008"/>
            <a:ext cx="7776864" cy="2123658"/>
          </a:xfrm>
          <a:prstGeom prst="rect">
            <a:avLst/>
          </a:prstGeom>
          <a:noFill/>
        </p:spPr>
        <p:txBody>
          <a:bodyPr wrap="square" rtlCol="0">
            <a:spAutoFit/>
          </a:bodyPr>
          <a:lstStyle/>
          <a:p>
            <a:r>
              <a:rPr lang="en-US" sz="2400" b="1" dirty="0" smtClean="0"/>
              <a:t>The motivation behind the conduct of research: </a:t>
            </a:r>
          </a:p>
          <a:p>
            <a:pPr marL="285750" indent="-285750">
              <a:lnSpc>
                <a:spcPct val="150000"/>
              </a:lnSpc>
              <a:buFont typeface="Arial" charset="0"/>
              <a:buChar char="•"/>
            </a:pPr>
            <a:r>
              <a:rPr lang="en-US" b="1" dirty="0" smtClean="0"/>
              <a:t>To </a:t>
            </a:r>
            <a:r>
              <a:rPr lang="en-US" b="1" dirty="0"/>
              <a:t>help provide increased public awareness </a:t>
            </a:r>
            <a:r>
              <a:rPr lang="en-US" b="1" dirty="0" smtClean="0"/>
              <a:t>of </a:t>
            </a:r>
          </a:p>
          <a:p>
            <a:pPr marL="742950" lvl="1" indent="-285750">
              <a:lnSpc>
                <a:spcPct val="150000"/>
              </a:lnSpc>
              <a:buFont typeface="Arial" charset="0"/>
              <a:buChar char="•"/>
            </a:pPr>
            <a:r>
              <a:rPr lang="en-US" b="1" dirty="0" smtClean="0"/>
              <a:t>Climate change </a:t>
            </a:r>
          </a:p>
          <a:p>
            <a:pPr marL="742950" lvl="1" indent="-285750">
              <a:lnSpc>
                <a:spcPct val="150000"/>
              </a:lnSpc>
              <a:buFont typeface="Arial" charset="0"/>
              <a:buChar char="•"/>
            </a:pPr>
            <a:r>
              <a:rPr lang="en-US" b="1" dirty="0"/>
              <a:t>G</a:t>
            </a:r>
            <a:r>
              <a:rPr lang="en-US" b="1" dirty="0" smtClean="0"/>
              <a:t>lobal warming </a:t>
            </a:r>
          </a:p>
          <a:p>
            <a:pPr marL="285750" indent="-285750">
              <a:lnSpc>
                <a:spcPct val="150000"/>
              </a:lnSpc>
              <a:buFont typeface="Arial" charset="0"/>
              <a:buChar char="•"/>
            </a:pPr>
            <a:r>
              <a:rPr lang="en-US" b="1" dirty="0" smtClean="0"/>
              <a:t>Text mining on a big data scale with the use of MongoDB </a:t>
            </a:r>
          </a:p>
        </p:txBody>
      </p:sp>
    </p:spTree>
    <p:extLst>
      <p:ext uri="{BB962C8B-B14F-4D97-AF65-F5344CB8AC3E}">
        <p14:creationId xmlns:p14="http://schemas.microsoft.com/office/powerpoint/2010/main" val="284359748"/>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8" name="TextBox 7"/>
          <p:cNvSpPr txBox="1"/>
          <p:nvPr/>
        </p:nvSpPr>
        <p:spPr>
          <a:xfrm>
            <a:off x="2773730" y="116632"/>
            <a:ext cx="3814494" cy="1569660"/>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err="1" smtClean="0">
                <a:effectLst>
                  <a:reflection blurRad="6350" stA="50000" endA="300" endPos="50000" dist="29997" dir="5400000" sy="-100000" algn="bl" rotWithShape="0"/>
                </a:effectLst>
              </a:rPr>
              <a:t>mapReduce</a:t>
            </a:r>
            <a:r>
              <a:rPr lang="en-US" sz="4000" b="1" dirty="0" smtClean="0">
                <a:effectLst>
                  <a:reflection blurRad="6350" stA="50000" endA="300" endPos="50000" dist="29997" dir="5400000" sy="-100000" algn="bl" rotWithShape="0"/>
                </a:effectLst>
              </a:rPr>
              <a:t> </a:t>
            </a:r>
            <a:r>
              <a:rPr lang="en-US" sz="4000" b="1" dirty="0" smtClean="0">
                <a:effectLst>
                  <a:reflection blurRad="6350" stA="50000" endA="300" endPos="50000" dist="29997" dir="5400000" sy="-100000" algn="bl" rotWithShape="0"/>
                </a:effectLst>
              </a:rPr>
              <a:t>Test</a:t>
            </a:r>
          </a:p>
          <a:p>
            <a:r>
              <a:rPr lang="en-US" sz="1600" b="1" dirty="0" err="1"/>
              <a:t>mapReduce</a:t>
            </a:r>
            <a:r>
              <a:rPr lang="en-US" sz="1600" b="1" dirty="0"/>
              <a:t> Track 1: </a:t>
            </a:r>
          </a:p>
          <a:p>
            <a:endParaRPr lang="en-US" sz="4000" b="1" dirty="0">
              <a:effectLst>
                <a:reflection blurRad="6350" stA="50000" endA="300" endPos="50000" dist="29997" dir="5400000" sy="-100000" algn="bl" rotWithShape="0"/>
              </a:effectLst>
            </a:endParaRPr>
          </a:p>
        </p:txBody>
      </p:sp>
      <p:sp>
        <p:nvSpPr>
          <p:cNvPr id="10" name="TextBox 9"/>
          <p:cNvSpPr txBox="1"/>
          <p:nvPr/>
        </p:nvSpPr>
        <p:spPr>
          <a:xfrm>
            <a:off x="683566" y="3501008"/>
            <a:ext cx="7776864" cy="3293209"/>
          </a:xfrm>
          <a:prstGeom prst="rect">
            <a:avLst/>
          </a:prstGeom>
          <a:noFill/>
        </p:spPr>
        <p:txBody>
          <a:bodyPr wrap="square" rtlCol="0">
            <a:spAutoFit/>
          </a:bodyPr>
          <a:lstStyle/>
          <a:p>
            <a:pPr marL="342900" indent="-342900">
              <a:buFont typeface="Arial" charset="0"/>
              <a:buChar char="•"/>
            </a:pPr>
            <a:r>
              <a:rPr lang="en-US" sz="1600" b="1" dirty="0" smtClean="0"/>
              <a:t>db.mR0.mapReduce</a:t>
            </a:r>
            <a:r>
              <a:rPr lang="en-US" sz="1600" b="1" dirty="0"/>
              <a:t>(	</a:t>
            </a:r>
            <a:endParaRPr lang="en-US" sz="1600" b="1" dirty="0" smtClean="0"/>
          </a:p>
          <a:p>
            <a:pPr marL="342900" indent="-342900">
              <a:buFont typeface="Arial" charset="0"/>
              <a:buChar char="•"/>
            </a:pPr>
            <a:r>
              <a:rPr lang="en-US" sz="1600" b="1" dirty="0" smtClean="0"/>
              <a:t>function(){emit </a:t>
            </a:r>
            <a:r>
              <a:rPr lang="en-US" sz="1600" b="1" dirty="0"/>
              <a:t>({"Country": </a:t>
            </a:r>
            <a:r>
              <a:rPr lang="en-US" sz="1600" b="1" dirty="0" err="1"/>
              <a:t>this.Country</a:t>
            </a:r>
            <a:r>
              <a:rPr lang="en-US" sz="1600" b="1" dirty="0"/>
              <a:t>, "City": </a:t>
            </a:r>
            <a:r>
              <a:rPr lang="en-US" sz="1600" b="1" dirty="0" err="1"/>
              <a:t>this.City</a:t>
            </a:r>
            <a:r>
              <a:rPr lang="en-US" sz="1600" b="1" dirty="0" smtClean="0"/>
              <a:t>},</a:t>
            </a:r>
          </a:p>
          <a:p>
            <a:pPr marL="342900" indent="-342900">
              <a:buFont typeface="Arial" charset="0"/>
              <a:buChar char="•"/>
            </a:pPr>
            <a:r>
              <a:rPr lang="en-US" sz="1600" b="1" dirty="0" smtClean="0"/>
              <a:t>{"</a:t>
            </a:r>
            <a:r>
              <a:rPr lang="en-US" sz="1600" b="1" dirty="0" err="1"/>
              <a:t>Number_of_Months</a:t>
            </a:r>
            <a:r>
              <a:rPr lang="en-US" sz="1600" b="1" dirty="0"/>
              <a:t>": 1, "</a:t>
            </a:r>
            <a:r>
              <a:rPr lang="en-US" sz="1600" b="1" dirty="0" err="1"/>
              <a:t>Temperature_Sum</a:t>
            </a:r>
            <a:r>
              <a:rPr lang="en-US" sz="1600" b="1" dirty="0"/>
              <a:t>": </a:t>
            </a:r>
            <a:r>
              <a:rPr lang="en-US" sz="1600" b="1" dirty="0" err="1"/>
              <a:t>this.AvgTemp</a:t>
            </a:r>
            <a:r>
              <a:rPr lang="en-US" sz="1600" b="1" dirty="0" smtClean="0"/>
              <a:t>});}, </a:t>
            </a:r>
          </a:p>
          <a:p>
            <a:pPr marL="342900" indent="-342900">
              <a:buFont typeface="Arial" charset="0"/>
              <a:buChar char="•"/>
            </a:pPr>
            <a:r>
              <a:rPr lang="en-US" sz="1600" b="1" dirty="0"/>
              <a:t>	</a:t>
            </a:r>
            <a:endParaRPr lang="en-US" sz="1600" b="1" dirty="0" smtClean="0"/>
          </a:p>
          <a:p>
            <a:pPr marL="342900" indent="-342900">
              <a:buFont typeface="Arial" charset="0"/>
              <a:buChar char="•"/>
            </a:pPr>
            <a:r>
              <a:rPr lang="en-US" sz="1600" b="1" dirty="0" smtClean="0"/>
              <a:t>function(key</a:t>
            </a:r>
            <a:r>
              <a:rPr lang="en-US" sz="1600" b="1" dirty="0"/>
              <a:t>, values</a:t>
            </a:r>
            <a:r>
              <a:rPr lang="en-US" sz="1600" b="1" dirty="0" smtClean="0"/>
              <a:t>){mR1 </a:t>
            </a:r>
            <a:r>
              <a:rPr lang="en-US" sz="1600" b="1" dirty="0"/>
              <a:t>= {"</a:t>
            </a:r>
            <a:r>
              <a:rPr lang="en-US" sz="1600" b="1" dirty="0" err="1"/>
              <a:t>Number_of_Months</a:t>
            </a:r>
            <a:r>
              <a:rPr lang="en-US" sz="1600" b="1" dirty="0"/>
              <a:t>": 0, "</a:t>
            </a:r>
            <a:r>
              <a:rPr lang="en-US" sz="1600" b="1" dirty="0" err="1"/>
              <a:t>Temperature_Sum</a:t>
            </a:r>
            <a:r>
              <a:rPr lang="en-US" sz="1600" b="1" dirty="0"/>
              <a:t>" : 0</a:t>
            </a:r>
            <a:r>
              <a:rPr lang="en-US" sz="1600" b="1" dirty="0" smtClean="0"/>
              <a:t>};		</a:t>
            </a:r>
            <a:r>
              <a:rPr lang="en-US" sz="1600" b="1" dirty="0" err="1" smtClean="0"/>
              <a:t>values.forEach</a:t>
            </a:r>
            <a:r>
              <a:rPr lang="en-US" sz="1600" b="1" dirty="0" smtClean="0"/>
              <a:t>(function(value</a:t>
            </a:r>
            <a:r>
              <a:rPr lang="en-US" sz="1600" b="1" dirty="0"/>
              <a:t>){			mR1.Number_of_Months += </a:t>
            </a:r>
            <a:r>
              <a:rPr lang="en-US" sz="1600" b="1" dirty="0" err="1"/>
              <a:t>value.Number_of_Months</a:t>
            </a:r>
            <a:r>
              <a:rPr lang="en-US" sz="1600" b="1" dirty="0"/>
              <a:t>;			mR1.Temperature_Sum += </a:t>
            </a:r>
            <a:r>
              <a:rPr lang="en-US" sz="1600" b="1" dirty="0" err="1"/>
              <a:t>value.Temperature_Sum</a:t>
            </a:r>
            <a:r>
              <a:rPr lang="en-US" sz="1600" b="1" dirty="0" smtClean="0"/>
              <a:t>;});</a:t>
            </a:r>
            <a:r>
              <a:rPr lang="en-US" sz="1600" b="1" dirty="0"/>
              <a:t>		</a:t>
            </a:r>
            <a:endParaRPr lang="en-US" sz="1600" b="1" dirty="0" smtClean="0"/>
          </a:p>
          <a:p>
            <a:pPr marL="342900" indent="-342900">
              <a:buFont typeface="Arial" charset="0"/>
              <a:buChar char="•"/>
            </a:pPr>
            <a:r>
              <a:rPr lang="en-US" sz="1600" b="1" dirty="0" smtClean="0"/>
              <a:t>return </a:t>
            </a:r>
            <a:r>
              <a:rPr lang="en-US" sz="1600" b="1" dirty="0"/>
              <a:t>mR1</a:t>
            </a:r>
            <a:r>
              <a:rPr lang="en-US" sz="1600" b="1" dirty="0" smtClean="0"/>
              <a:t>;},</a:t>
            </a:r>
            <a:r>
              <a:rPr lang="en-US" sz="1600" b="1" dirty="0"/>
              <a:t>	</a:t>
            </a:r>
            <a:endParaRPr lang="en-US" sz="1600" b="1" dirty="0" smtClean="0"/>
          </a:p>
          <a:p>
            <a:pPr marL="342900" indent="-342900">
              <a:buFont typeface="Arial" charset="0"/>
              <a:buChar char="•"/>
            </a:pPr>
            <a:r>
              <a:rPr lang="en-US" sz="1600" b="1" dirty="0" smtClean="0"/>
              <a:t>{"</a:t>
            </a:r>
            <a:r>
              <a:rPr lang="en-US" sz="1600" b="1" dirty="0"/>
              <a:t>out": "mR1", </a:t>
            </a:r>
            <a:r>
              <a:rPr lang="en-US" sz="1600" b="1" dirty="0" smtClean="0"/>
              <a:t>"</a:t>
            </a:r>
            <a:r>
              <a:rPr lang="en-US" sz="1600" b="1" dirty="0"/>
              <a:t>finalize": function(key, </a:t>
            </a:r>
            <a:r>
              <a:rPr lang="en-US" sz="1600" b="1" dirty="0" err="1"/>
              <a:t>newTemp</a:t>
            </a:r>
            <a:r>
              <a:rPr lang="en-US" sz="1600" b="1" dirty="0"/>
              <a:t>) </a:t>
            </a:r>
            <a:endParaRPr lang="en-US" sz="1600" b="1" dirty="0" smtClean="0"/>
          </a:p>
          <a:p>
            <a:pPr marL="342900" indent="-342900">
              <a:buFont typeface="Arial" charset="0"/>
              <a:buChar char="•"/>
            </a:pPr>
            <a:r>
              <a:rPr lang="en-US" sz="1600" b="1" dirty="0" smtClean="0"/>
              <a:t>{</a:t>
            </a:r>
            <a:r>
              <a:rPr lang="en-US" sz="1600" b="1" dirty="0" err="1" smtClean="0"/>
              <a:t>newTemp.Avg_Temperature</a:t>
            </a:r>
            <a:r>
              <a:rPr lang="en-US" sz="1600" b="1" dirty="0" smtClean="0"/>
              <a:t> = </a:t>
            </a:r>
            <a:r>
              <a:rPr lang="en-US" sz="1600" b="1" dirty="0" err="1" smtClean="0"/>
              <a:t>newTemp.Temperature_Sum</a:t>
            </a:r>
            <a:r>
              <a:rPr lang="en-US" sz="1600" b="1" dirty="0" smtClean="0"/>
              <a:t>/</a:t>
            </a:r>
            <a:r>
              <a:rPr lang="en-US" sz="1600" b="1" dirty="0" err="1" smtClean="0"/>
              <a:t>newTemp.Number_of_Months</a:t>
            </a:r>
            <a:r>
              <a:rPr lang="en-US" sz="1600" b="1" dirty="0"/>
              <a:t>;	</a:t>
            </a:r>
            <a:endParaRPr lang="en-US" sz="1600" b="1" dirty="0" smtClean="0"/>
          </a:p>
          <a:p>
            <a:pPr marL="342900" indent="-342900">
              <a:buFont typeface="Arial" charset="0"/>
              <a:buChar char="•"/>
            </a:pPr>
            <a:r>
              <a:rPr lang="en-US" sz="1600" b="1" dirty="0" smtClean="0"/>
              <a:t>return </a:t>
            </a:r>
            <a:r>
              <a:rPr lang="en-US" sz="1600" b="1" dirty="0" err="1"/>
              <a:t>newTemp</a:t>
            </a:r>
            <a:r>
              <a:rPr lang="en-US" sz="1600" b="1" dirty="0" smtClean="0"/>
              <a:t>;}})</a:t>
            </a:r>
            <a:r>
              <a:rPr lang="en-US" sz="1600" b="1" dirty="0"/>
              <a:t>	</a:t>
            </a:r>
            <a:endParaRPr lang="en-US" sz="1600" b="1" dirty="0"/>
          </a:p>
        </p:txBody>
      </p:sp>
    </p:spTree>
    <p:extLst>
      <p:ext uri="{BB962C8B-B14F-4D97-AF65-F5344CB8AC3E}">
        <p14:creationId xmlns:p14="http://schemas.microsoft.com/office/powerpoint/2010/main" val="1821964891"/>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2773730" y="116632"/>
            <a:ext cx="3814494" cy="954107"/>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err="1" smtClean="0">
                <a:effectLst>
                  <a:reflection blurRad="6350" stA="50000" endA="300" endPos="50000" dist="29997" dir="5400000" sy="-100000" algn="bl" rotWithShape="0"/>
                </a:effectLst>
              </a:rPr>
              <a:t>mapReduce</a:t>
            </a:r>
            <a:r>
              <a:rPr lang="en-US" sz="4000" b="1" dirty="0" smtClean="0">
                <a:effectLst>
                  <a:reflection blurRad="6350" stA="50000" endA="300" endPos="50000" dist="29997" dir="5400000" sy="-100000" algn="bl" rotWithShape="0"/>
                </a:effectLst>
              </a:rPr>
              <a:t> </a:t>
            </a:r>
            <a:endParaRPr lang="en-US" sz="4000" b="1" dirty="0">
              <a:effectLst>
                <a:reflection blurRad="6350" stA="50000" endA="300" endPos="50000" dist="29997" dir="5400000" sy="-100000" algn="bl" rotWithShape="0"/>
              </a:effectLst>
            </a:endParaRPr>
          </a:p>
          <a:p>
            <a:r>
              <a:rPr lang="en-US" sz="1600" b="1" dirty="0" smtClean="0">
                <a:effectLst>
                  <a:reflection blurRad="6350" stA="50000" endA="300" endPos="50000" dist="29997" dir="5400000" sy="-100000" algn="bl" rotWithShape="0"/>
                </a:effectLst>
              </a:rPr>
              <a:t>Output: Track 1</a:t>
            </a:r>
            <a:endParaRPr lang="en-US" sz="1600" b="1" dirty="0">
              <a:effectLst>
                <a:reflection blurRad="6350" stA="50000" endA="300" endPos="50000" dist="29997" dir="5400000" sy="-100000" algn="bl" rotWithShape="0"/>
              </a:effectLst>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704" y="1340768"/>
            <a:ext cx="5230315" cy="5251740"/>
          </a:xfrm>
          <a:prstGeom prst="roundRect">
            <a:avLst>
              <a:gd name="adj" fmla="val 2504"/>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498821847"/>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2773730" y="116632"/>
            <a:ext cx="3814494" cy="1569660"/>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err="1" smtClean="0">
                <a:effectLst>
                  <a:reflection blurRad="6350" stA="50000" endA="300" endPos="50000" dist="29997" dir="5400000" sy="-100000" algn="bl" rotWithShape="0"/>
                </a:effectLst>
              </a:rPr>
              <a:t>mapReduce</a:t>
            </a:r>
            <a:r>
              <a:rPr lang="en-US" sz="4000" b="1" dirty="0" smtClean="0">
                <a:effectLst>
                  <a:reflection blurRad="6350" stA="50000" endA="300" endPos="50000" dist="29997" dir="5400000" sy="-100000" algn="bl" rotWithShape="0"/>
                </a:effectLst>
              </a:rPr>
              <a:t> </a:t>
            </a:r>
            <a:r>
              <a:rPr lang="en-US" sz="4000" b="1" dirty="0" smtClean="0">
                <a:effectLst>
                  <a:reflection blurRad="6350" stA="50000" endA="300" endPos="50000" dist="29997" dir="5400000" sy="-100000" algn="bl" rotWithShape="0"/>
                </a:effectLst>
              </a:rPr>
              <a:t>Test</a:t>
            </a:r>
          </a:p>
          <a:p>
            <a:r>
              <a:rPr lang="en-US" sz="1600" b="1" dirty="0" err="1"/>
              <a:t>mapReduce</a:t>
            </a:r>
            <a:r>
              <a:rPr lang="en-US" sz="1600" b="1" dirty="0"/>
              <a:t> Track </a:t>
            </a:r>
            <a:r>
              <a:rPr lang="en-US" sz="1600" b="1" dirty="0" smtClean="0"/>
              <a:t>1.1: </a:t>
            </a:r>
            <a:endParaRPr lang="en-US" sz="1600" b="1" dirty="0"/>
          </a:p>
          <a:p>
            <a:endParaRPr lang="en-US" sz="4000" b="1" dirty="0">
              <a:effectLst>
                <a:reflection blurRad="6350" stA="50000" endA="300" endPos="50000" dist="29997" dir="5400000" sy="-100000" algn="bl" rotWithShape="0"/>
              </a:effectLst>
            </a:endParaRPr>
          </a:p>
        </p:txBody>
      </p:sp>
      <p:sp>
        <p:nvSpPr>
          <p:cNvPr id="6" name="TextBox 5"/>
          <p:cNvSpPr txBox="1"/>
          <p:nvPr/>
        </p:nvSpPr>
        <p:spPr>
          <a:xfrm>
            <a:off x="683566" y="3501008"/>
            <a:ext cx="7776864" cy="1569660"/>
          </a:xfrm>
          <a:prstGeom prst="rect">
            <a:avLst/>
          </a:prstGeom>
          <a:noFill/>
        </p:spPr>
        <p:txBody>
          <a:bodyPr wrap="square" rtlCol="0">
            <a:spAutoFit/>
          </a:bodyPr>
          <a:lstStyle/>
          <a:p>
            <a:pPr marL="342900" indent="-342900">
              <a:buFont typeface="Arial" charset="0"/>
              <a:buChar char="•"/>
            </a:pPr>
            <a:r>
              <a:rPr lang="en-US" sz="1600" b="1" dirty="0" err="1"/>
              <a:t>var</a:t>
            </a:r>
            <a:r>
              <a:rPr lang="en-US" sz="1600" b="1" dirty="0"/>
              <a:t> </a:t>
            </a:r>
            <a:r>
              <a:rPr lang="en-US" sz="1600" b="1" dirty="0" err="1"/>
              <a:t>mFunc</a:t>
            </a:r>
            <a:r>
              <a:rPr lang="en-US" sz="1600" b="1" dirty="0"/>
              <a:t> = function (){ emit ({"Country": this._</a:t>
            </a:r>
            <a:r>
              <a:rPr lang="en-US" sz="1600" b="1" dirty="0" err="1"/>
              <a:t>id.Country</a:t>
            </a:r>
            <a:r>
              <a:rPr lang="en-US" sz="1600" b="1" dirty="0"/>
              <a:t>, "City": this._</a:t>
            </a:r>
            <a:r>
              <a:rPr lang="en-US" sz="1600" b="1" dirty="0" err="1"/>
              <a:t>id.City</a:t>
            </a:r>
            <a:r>
              <a:rPr lang="en-US" sz="1600" b="1" dirty="0" smtClean="0"/>
              <a:t>, "</a:t>
            </a:r>
            <a:r>
              <a:rPr lang="en-US" sz="1600" b="1" dirty="0" err="1"/>
              <a:t>Temperature_Sum</a:t>
            </a:r>
            <a:r>
              <a:rPr lang="en-US" sz="1600" b="1" dirty="0"/>
              <a:t>": </a:t>
            </a:r>
            <a:r>
              <a:rPr lang="en-US" sz="1600" b="1" dirty="0" err="1"/>
              <a:t>this.value.Avg_Temperature</a:t>
            </a:r>
            <a:r>
              <a:rPr lang="en-US" sz="1600" b="1" dirty="0"/>
              <a:t>}, 1</a:t>
            </a:r>
            <a:r>
              <a:rPr lang="en-US" sz="1600" b="1" dirty="0" smtClean="0"/>
              <a:t>);} </a:t>
            </a:r>
          </a:p>
          <a:p>
            <a:pPr marL="342900" indent="-342900">
              <a:buFont typeface="Arial" charset="0"/>
              <a:buChar char="•"/>
            </a:pPr>
            <a:endParaRPr lang="en-US" sz="1600" b="1" dirty="0"/>
          </a:p>
          <a:p>
            <a:pPr marL="342900" indent="-342900">
              <a:buFont typeface="Arial" charset="0"/>
              <a:buChar char="•"/>
            </a:pPr>
            <a:r>
              <a:rPr lang="en-US" sz="1600" b="1" dirty="0" err="1" smtClean="0"/>
              <a:t>var</a:t>
            </a:r>
            <a:r>
              <a:rPr lang="en-US" sz="1600" b="1" dirty="0" smtClean="0"/>
              <a:t> </a:t>
            </a:r>
            <a:r>
              <a:rPr lang="en-US" sz="1600" b="1" dirty="0" err="1"/>
              <a:t>rFunc</a:t>
            </a:r>
            <a:r>
              <a:rPr lang="en-US" sz="1600" b="1" dirty="0"/>
              <a:t> = function(){return 0;}db.mR1.mapReduce(</a:t>
            </a:r>
            <a:r>
              <a:rPr lang="en-US" sz="1600" b="1" dirty="0" err="1"/>
              <a:t>mFunc,rFunc</a:t>
            </a:r>
            <a:r>
              <a:rPr lang="en-US" sz="1600" b="1" dirty="0" smtClean="0"/>
              <a:t>,</a:t>
            </a:r>
          </a:p>
          <a:p>
            <a:pPr marL="342900" indent="-342900">
              <a:buFont typeface="Arial" charset="0"/>
              <a:buChar char="•"/>
            </a:pPr>
            <a:r>
              <a:rPr lang="en-US" sz="1600" b="1" dirty="0" smtClean="0"/>
              <a:t>{</a:t>
            </a:r>
            <a:r>
              <a:rPr lang="en-US" sz="1600" b="1" dirty="0"/>
              <a:t>out:"mR2</a:t>
            </a:r>
            <a:r>
              <a:rPr lang="en-US" sz="1600" b="1" dirty="0" smtClean="0"/>
              <a:t>"})</a:t>
            </a:r>
          </a:p>
          <a:p>
            <a:pPr marL="342900" indent="-342900">
              <a:buFont typeface="Arial" charset="0"/>
              <a:buChar char="•"/>
            </a:pPr>
            <a:endParaRPr lang="en-US" sz="1600" b="1" dirty="0"/>
          </a:p>
        </p:txBody>
      </p:sp>
    </p:spTree>
    <p:extLst>
      <p:ext uri="{BB962C8B-B14F-4D97-AF65-F5344CB8AC3E}">
        <p14:creationId xmlns:p14="http://schemas.microsoft.com/office/powerpoint/2010/main" val="507683967"/>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8" name="TextBox 7"/>
          <p:cNvSpPr txBox="1"/>
          <p:nvPr/>
        </p:nvSpPr>
        <p:spPr>
          <a:xfrm>
            <a:off x="2773730" y="116632"/>
            <a:ext cx="3814494" cy="954107"/>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err="1" smtClean="0">
                <a:effectLst>
                  <a:reflection blurRad="6350" stA="50000" endA="300" endPos="50000" dist="29997" dir="5400000" sy="-100000" algn="bl" rotWithShape="0"/>
                </a:effectLst>
              </a:rPr>
              <a:t>mapReduce</a:t>
            </a:r>
            <a:r>
              <a:rPr lang="en-US" sz="4000" b="1" dirty="0" smtClean="0">
                <a:effectLst>
                  <a:reflection blurRad="6350" stA="50000" endA="300" endPos="50000" dist="29997" dir="5400000" sy="-100000" algn="bl" rotWithShape="0"/>
                </a:effectLst>
              </a:rPr>
              <a:t> </a:t>
            </a:r>
            <a:endParaRPr lang="en-US" sz="4000" b="1" dirty="0">
              <a:effectLst>
                <a:reflection blurRad="6350" stA="50000" endA="300" endPos="50000" dist="29997" dir="5400000" sy="-100000" algn="bl" rotWithShape="0"/>
              </a:effectLst>
            </a:endParaRPr>
          </a:p>
          <a:p>
            <a:r>
              <a:rPr lang="en-US" sz="1600" b="1" dirty="0" smtClean="0">
                <a:effectLst>
                  <a:reflection blurRad="6350" stA="50000" endA="300" endPos="50000" dist="29997" dir="5400000" sy="-100000" algn="bl" rotWithShape="0"/>
                </a:effectLst>
              </a:rPr>
              <a:t>Output: Track 1.1:</a:t>
            </a:r>
            <a:endParaRPr lang="en-US" sz="1600" b="1" dirty="0">
              <a:effectLst>
                <a:reflection blurRad="6350" stA="50000" endA="300" endPos="50000" dist="29997" dir="5400000" sy="-100000" algn="bl" rotWithShape="0"/>
              </a:effectLst>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704" y="1950001"/>
            <a:ext cx="5230315" cy="4033273"/>
          </a:xfrm>
          <a:prstGeom prst="roundRect">
            <a:avLst>
              <a:gd name="adj" fmla="val 2504"/>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287513204"/>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2773730" y="116632"/>
            <a:ext cx="3814494" cy="1569660"/>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err="1" smtClean="0">
                <a:effectLst>
                  <a:reflection blurRad="6350" stA="50000" endA="300" endPos="50000" dist="29997" dir="5400000" sy="-100000" algn="bl" rotWithShape="0"/>
                </a:effectLst>
              </a:rPr>
              <a:t>mapReduce</a:t>
            </a:r>
            <a:r>
              <a:rPr lang="en-US" sz="4000" b="1" dirty="0" smtClean="0">
                <a:effectLst>
                  <a:reflection blurRad="6350" stA="50000" endA="300" endPos="50000" dist="29997" dir="5400000" sy="-100000" algn="bl" rotWithShape="0"/>
                </a:effectLst>
              </a:rPr>
              <a:t> </a:t>
            </a:r>
            <a:r>
              <a:rPr lang="en-US" sz="4000" b="1" dirty="0" smtClean="0">
                <a:effectLst>
                  <a:reflection blurRad="6350" stA="50000" endA="300" endPos="50000" dist="29997" dir="5400000" sy="-100000" algn="bl" rotWithShape="0"/>
                </a:effectLst>
              </a:rPr>
              <a:t>Test</a:t>
            </a:r>
          </a:p>
          <a:p>
            <a:r>
              <a:rPr lang="en-US" sz="1600" b="1" dirty="0" err="1"/>
              <a:t>mapReduce</a:t>
            </a:r>
            <a:r>
              <a:rPr lang="en-US" sz="1600" b="1" dirty="0"/>
              <a:t> Track </a:t>
            </a:r>
            <a:r>
              <a:rPr lang="en-US" sz="1600" b="1" dirty="0" smtClean="0"/>
              <a:t>2: </a:t>
            </a:r>
            <a:endParaRPr lang="en-US" sz="1600" b="1" dirty="0"/>
          </a:p>
          <a:p>
            <a:endParaRPr lang="en-US" sz="4000" b="1" dirty="0">
              <a:effectLst>
                <a:reflection blurRad="6350" stA="50000" endA="300" endPos="50000" dist="29997" dir="5400000" sy="-100000" algn="bl" rotWithShape="0"/>
              </a:effectLst>
            </a:endParaRPr>
          </a:p>
        </p:txBody>
      </p:sp>
      <p:sp>
        <p:nvSpPr>
          <p:cNvPr id="6" name="TextBox 5"/>
          <p:cNvSpPr txBox="1"/>
          <p:nvPr/>
        </p:nvSpPr>
        <p:spPr>
          <a:xfrm>
            <a:off x="683566" y="3501008"/>
            <a:ext cx="7776864" cy="3046988"/>
          </a:xfrm>
          <a:prstGeom prst="rect">
            <a:avLst/>
          </a:prstGeom>
          <a:noFill/>
        </p:spPr>
        <p:txBody>
          <a:bodyPr wrap="square" rtlCol="0">
            <a:spAutoFit/>
          </a:bodyPr>
          <a:lstStyle/>
          <a:p>
            <a:pPr marL="342900" indent="-342900">
              <a:buFont typeface="Arial" charset="0"/>
              <a:buChar char="•"/>
            </a:pPr>
            <a:r>
              <a:rPr lang="en-US" sz="1600" b="1" dirty="0"/>
              <a:t>db.mR0.mapReduce(	</a:t>
            </a:r>
            <a:endParaRPr lang="en-US" sz="1600" b="1" dirty="0" smtClean="0"/>
          </a:p>
          <a:p>
            <a:pPr marL="342900" indent="-342900">
              <a:buFont typeface="Arial" charset="0"/>
              <a:buChar char="•"/>
            </a:pPr>
            <a:r>
              <a:rPr lang="en-US" sz="1600" b="1" dirty="0" smtClean="0"/>
              <a:t>function(){emit</a:t>
            </a:r>
            <a:r>
              <a:rPr lang="en-US" sz="1600" b="1" dirty="0"/>
              <a:t>({"City": </a:t>
            </a:r>
            <a:r>
              <a:rPr lang="en-US" sz="1600" b="1" dirty="0" err="1"/>
              <a:t>this.City</a:t>
            </a:r>
            <a:r>
              <a:rPr lang="en-US" sz="1600" b="1" dirty="0"/>
              <a:t>},{"count":1, "temp": </a:t>
            </a:r>
            <a:r>
              <a:rPr lang="en-US" sz="1600" b="1" dirty="0" err="1"/>
              <a:t>this.AvgTemp</a:t>
            </a:r>
            <a:r>
              <a:rPr lang="en-US" sz="1600" b="1" dirty="0" smtClean="0"/>
              <a:t>});},</a:t>
            </a:r>
            <a:r>
              <a:rPr lang="en-US" sz="1600" b="1" dirty="0"/>
              <a:t>	</a:t>
            </a:r>
            <a:endParaRPr lang="en-US" sz="1600" b="1" dirty="0" smtClean="0"/>
          </a:p>
          <a:p>
            <a:pPr marL="342900" indent="-342900">
              <a:buFont typeface="Arial" charset="0"/>
              <a:buChar char="•"/>
            </a:pPr>
            <a:r>
              <a:rPr lang="en-US" sz="1600" b="1" dirty="0" smtClean="0"/>
              <a:t>function(key</a:t>
            </a:r>
            <a:r>
              <a:rPr lang="en-US" sz="1600" b="1" dirty="0"/>
              <a:t>, values)	</a:t>
            </a:r>
            <a:endParaRPr lang="en-US" sz="1600" b="1" dirty="0" smtClean="0"/>
          </a:p>
          <a:p>
            <a:pPr marL="342900" indent="-342900">
              <a:buFont typeface="Arial" charset="0"/>
              <a:buChar char="•"/>
            </a:pPr>
            <a:r>
              <a:rPr lang="en-US" sz="1600" b="1" dirty="0" smtClean="0"/>
              <a:t>{</a:t>
            </a:r>
            <a:r>
              <a:rPr lang="en-US" sz="1600" b="1" dirty="0" err="1"/>
              <a:t>var</a:t>
            </a:r>
            <a:r>
              <a:rPr lang="en-US" sz="1600" b="1" dirty="0"/>
              <a:t> value = {"count":0, "temp":0};	</a:t>
            </a:r>
            <a:endParaRPr lang="en-US" sz="1600" b="1" dirty="0" smtClean="0"/>
          </a:p>
          <a:p>
            <a:pPr marL="342900" indent="-342900">
              <a:buFont typeface="Arial" charset="0"/>
              <a:buChar char="•"/>
            </a:pPr>
            <a:r>
              <a:rPr lang="en-US" sz="1600" b="1" dirty="0" smtClean="0"/>
              <a:t>for </a:t>
            </a:r>
            <a:r>
              <a:rPr lang="en-US" sz="1600" b="1" dirty="0"/>
              <a:t>(</a:t>
            </a:r>
            <a:r>
              <a:rPr lang="en-US" sz="1600" b="1" dirty="0" err="1"/>
              <a:t>i</a:t>
            </a:r>
            <a:r>
              <a:rPr lang="en-US" sz="1600" b="1" dirty="0"/>
              <a:t>=0; </a:t>
            </a:r>
            <a:r>
              <a:rPr lang="en-US" sz="1600" b="1" dirty="0" err="1"/>
              <a:t>i</a:t>
            </a:r>
            <a:r>
              <a:rPr lang="en-US" sz="1600" b="1" dirty="0"/>
              <a:t>&lt;</a:t>
            </a:r>
            <a:r>
              <a:rPr lang="en-US" sz="1600" b="1" dirty="0" err="1"/>
              <a:t>values.length</a:t>
            </a:r>
            <a:r>
              <a:rPr lang="en-US" sz="1600" b="1" dirty="0"/>
              <a:t>; </a:t>
            </a:r>
            <a:r>
              <a:rPr lang="en-US" sz="1600" b="1" dirty="0" err="1"/>
              <a:t>i</a:t>
            </a:r>
            <a:r>
              <a:rPr lang="en-US" sz="1600" b="1" dirty="0"/>
              <a:t>++)	</a:t>
            </a:r>
            <a:endParaRPr lang="en-US" sz="1600" b="1" dirty="0" smtClean="0"/>
          </a:p>
          <a:p>
            <a:pPr marL="342900" indent="-342900">
              <a:buFont typeface="Arial" charset="0"/>
              <a:buChar char="•"/>
            </a:pPr>
            <a:r>
              <a:rPr lang="en-US" sz="1600" b="1" dirty="0" smtClean="0"/>
              <a:t>{</a:t>
            </a:r>
            <a:r>
              <a:rPr lang="en-US" sz="1600" b="1" dirty="0" err="1"/>
              <a:t>value.count</a:t>
            </a:r>
            <a:r>
              <a:rPr lang="en-US" sz="1600" b="1" dirty="0"/>
              <a:t> += values[</a:t>
            </a:r>
            <a:r>
              <a:rPr lang="en-US" sz="1600" b="1" dirty="0" err="1"/>
              <a:t>i</a:t>
            </a:r>
            <a:r>
              <a:rPr lang="en-US" sz="1600" b="1" dirty="0"/>
              <a:t>].count; 		</a:t>
            </a:r>
            <a:endParaRPr lang="en-US" sz="1600" b="1" dirty="0" smtClean="0"/>
          </a:p>
          <a:p>
            <a:pPr marL="342900" indent="-342900">
              <a:buFont typeface="Arial" charset="0"/>
              <a:buChar char="•"/>
            </a:pPr>
            <a:r>
              <a:rPr lang="en-US" sz="1600" b="1" dirty="0" err="1" smtClean="0"/>
              <a:t>value.temp</a:t>
            </a:r>
            <a:r>
              <a:rPr lang="en-US" sz="1600" b="1" dirty="0" smtClean="0"/>
              <a:t> </a:t>
            </a:r>
            <a:r>
              <a:rPr lang="en-US" sz="1600" b="1" dirty="0"/>
              <a:t>+= values[</a:t>
            </a:r>
            <a:r>
              <a:rPr lang="en-US" sz="1600" b="1" dirty="0" err="1"/>
              <a:t>i</a:t>
            </a:r>
            <a:r>
              <a:rPr lang="en-US" sz="1600" b="1" dirty="0"/>
              <a:t>].temp;}		</a:t>
            </a:r>
            <a:endParaRPr lang="en-US" sz="1600" b="1" dirty="0" smtClean="0"/>
          </a:p>
          <a:p>
            <a:pPr marL="342900" indent="-342900">
              <a:buFont typeface="Arial" charset="0"/>
              <a:buChar char="•"/>
            </a:pPr>
            <a:r>
              <a:rPr lang="en-US" sz="1600" b="1" dirty="0" smtClean="0"/>
              <a:t>return </a:t>
            </a:r>
            <a:r>
              <a:rPr lang="en-US" sz="1600" b="1" dirty="0"/>
              <a:t>value</a:t>
            </a:r>
            <a:r>
              <a:rPr lang="en-US" sz="1600" b="1" dirty="0" smtClean="0"/>
              <a:t>;},</a:t>
            </a:r>
            <a:r>
              <a:rPr lang="en-US" sz="1600" b="1" dirty="0"/>
              <a:t>	</a:t>
            </a:r>
            <a:endParaRPr lang="en-US" sz="1600" b="1" dirty="0" smtClean="0"/>
          </a:p>
          <a:p>
            <a:pPr marL="342900" indent="-342900">
              <a:buFont typeface="Arial" charset="0"/>
              <a:buChar char="•"/>
            </a:pPr>
            <a:r>
              <a:rPr lang="en-US" sz="1600" b="1" dirty="0" smtClean="0"/>
              <a:t>{"</a:t>
            </a:r>
            <a:r>
              <a:rPr lang="en-US" sz="1600" b="1" dirty="0"/>
              <a:t>out":"mR4</a:t>
            </a:r>
            <a:r>
              <a:rPr lang="en-US" sz="1600" b="1" dirty="0" smtClean="0"/>
              <a:t>","</a:t>
            </a:r>
            <a:r>
              <a:rPr lang="en-US" sz="1600" b="1" dirty="0"/>
              <a:t>query": {Date: /2016/},		</a:t>
            </a:r>
            <a:endParaRPr lang="en-US" sz="1600" b="1" dirty="0" smtClean="0"/>
          </a:p>
          <a:p>
            <a:pPr marL="342900" indent="-342900">
              <a:buFont typeface="Arial" charset="0"/>
              <a:buChar char="•"/>
            </a:pPr>
            <a:r>
              <a:rPr lang="en-US" sz="1600" b="1" dirty="0" smtClean="0"/>
              <a:t>"</a:t>
            </a:r>
            <a:r>
              <a:rPr lang="en-US" sz="1600" b="1" dirty="0"/>
              <a:t>finalize": function(key, values</a:t>
            </a:r>
            <a:r>
              <a:rPr lang="en-US" sz="1600" b="1" dirty="0" smtClean="0"/>
              <a:t>)</a:t>
            </a:r>
          </a:p>
          <a:p>
            <a:pPr marL="342900" indent="-342900">
              <a:buFont typeface="Arial" charset="0"/>
              <a:buChar char="•"/>
            </a:pPr>
            <a:r>
              <a:rPr lang="en-US" sz="1600" b="1" dirty="0" smtClean="0"/>
              <a:t>{</a:t>
            </a:r>
            <a:r>
              <a:rPr lang="en-US" sz="1600" b="1" dirty="0" err="1" smtClean="0"/>
              <a:t>values.average</a:t>
            </a:r>
            <a:r>
              <a:rPr lang="en-US" sz="1600" b="1" dirty="0" smtClean="0"/>
              <a:t> </a:t>
            </a:r>
            <a:r>
              <a:rPr lang="en-US" sz="1600" b="1" dirty="0"/>
              <a:t>= </a:t>
            </a:r>
            <a:r>
              <a:rPr lang="en-US" sz="1600" b="1" dirty="0" err="1"/>
              <a:t>values.temp</a:t>
            </a:r>
            <a:r>
              <a:rPr lang="en-US" sz="1600" b="1" dirty="0"/>
              <a:t> / </a:t>
            </a:r>
            <a:r>
              <a:rPr lang="en-US" sz="1600" b="1" dirty="0" err="1"/>
              <a:t>values.count</a:t>
            </a:r>
            <a:r>
              <a:rPr lang="en-US" sz="1600" b="1" dirty="0"/>
              <a:t>;			</a:t>
            </a:r>
            <a:endParaRPr lang="en-US" sz="1600" b="1" dirty="0" smtClean="0"/>
          </a:p>
          <a:p>
            <a:pPr marL="342900" indent="-342900">
              <a:buFont typeface="Arial" charset="0"/>
              <a:buChar char="•"/>
            </a:pPr>
            <a:r>
              <a:rPr lang="en-US" sz="1600" b="1" dirty="0" smtClean="0"/>
              <a:t>return </a:t>
            </a:r>
            <a:r>
              <a:rPr lang="en-US" sz="1600" b="1" dirty="0"/>
              <a:t>values</a:t>
            </a:r>
            <a:r>
              <a:rPr lang="en-US" sz="1600" b="1" dirty="0" smtClean="0"/>
              <a:t>;}})</a:t>
            </a:r>
            <a:endParaRPr lang="en-US" sz="1600" b="1" dirty="0"/>
          </a:p>
        </p:txBody>
      </p:sp>
    </p:spTree>
    <p:extLst>
      <p:ext uri="{BB962C8B-B14F-4D97-AF65-F5344CB8AC3E}">
        <p14:creationId xmlns:p14="http://schemas.microsoft.com/office/powerpoint/2010/main" val="1137361524"/>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2773730" y="116632"/>
            <a:ext cx="3814494" cy="954107"/>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err="1" smtClean="0">
                <a:effectLst>
                  <a:reflection blurRad="6350" stA="50000" endA="300" endPos="50000" dist="29997" dir="5400000" sy="-100000" algn="bl" rotWithShape="0"/>
                </a:effectLst>
              </a:rPr>
              <a:t>mapReduce</a:t>
            </a:r>
            <a:r>
              <a:rPr lang="en-US" sz="4000" b="1" dirty="0" smtClean="0">
                <a:effectLst>
                  <a:reflection blurRad="6350" stA="50000" endA="300" endPos="50000" dist="29997" dir="5400000" sy="-100000" algn="bl" rotWithShape="0"/>
                </a:effectLst>
              </a:rPr>
              <a:t> </a:t>
            </a:r>
            <a:endParaRPr lang="en-US" sz="4000" b="1" dirty="0">
              <a:effectLst>
                <a:reflection blurRad="6350" stA="50000" endA="300" endPos="50000" dist="29997" dir="5400000" sy="-100000" algn="bl" rotWithShape="0"/>
              </a:effectLst>
            </a:endParaRPr>
          </a:p>
          <a:p>
            <a:r>
              <a:rPr lang="en-US" sz="1600" b="1" dirty="0" smtClean="0">
                <a:effectLst>
                  <a:reflection blurRad="6350" stA="50000" endA="300" endPos="50000" dist="29997" dir="5400000" sy="-100000" algn="bl" rotWithShape="0"/>
                </a:effectLst>
              </a:rPr>
              <a:t>Output: Track 2.1:</a:t>
            </a:r>
            <a:endParaRPr lang="en-US" sz="1600" b="1" dirty="0">
              <a:effectLst>
                <a:reflection blurRad="6350" stA="50000" endA="300" endPos="50000" dist="29997" dir="5400000" sy="-100000" algn="bl" rotWithShape="0"/>
              </a:effectLst>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688" y="1412776"/>
            <a:ext cx="5616624" cy="5199744"/>
          </a:xfrm>
          <a:prstGeom prst="roundRect">
            <a:avLst>
              <a:gd name="adj" fmla="val 2504"/>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808735729"/>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2773730" y="116632"/>
            <a:ext cx="3814494" cy="1569660"/>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err="1" smtClean="0">
                <a:effectLst>
                  <a:reflection blurRad="6350" stA="50000" endA="300" endPos="50000" dist="29997" dir="5400000" sy="-100000" algn="bl" rotWithShape="0"/>
                </a:effectLst>
              </a:rPr>
              <a:t>mapReduce</a:t>
            </a:r>
            <a:r>
              <a:rPr lang="en-US" sz="4000" b="1" dirty="0" smtClean="0">
                <a:effectLst>
                  <a:reflection blurRad="6350" stA="50000" endA="300" endPos="50000" dist="29997" dir="5400000" sy="-100000" algn="bl" rotWithShape="0"/>
                </a:effectLst>
              </a:rPr>
              <a:t> </a:t>
            </a:r>
            <a:r>
              <a:rPr lang="en-US" sz="4000" b="1" dirty="0" smtClean="0">
                <a:effectLst>
                  <a:reflection blurRad="6350" stA="50000" endA="300" endPos="50000" dist="29997" dir="5400000" sy="-100000" algn="bl" rotWithShape="0"/>
                </a:effectLst>
              </a:rPr>
              <a:t>Test</a:t>
            </a:r>
          </a:p>
          <a:p>
            <a:r>
              <a:rPr lang="en-US" sz="1600" b="1" dirty="0" err="1"/>
              <a:t>mapReduce</a:t>
            </a:r>
            <a:r>
              <a:rPr lang="en-US" sz="1600" b="1" dirty="0"/>
              <a:t> Track </a:t>
            </a:r>
            <a:r>
              <a:rPr lang="en-US" sz="1600" b="1" dirty="0" smtClean="0"/>
              <a:t>2.1: </a:t>
            </a:r>
            <a:endParaRPr lang="en-US" sz="1600" b="1" dirty="0"/>
          </a:p>
          <a:p>
            <a:endParaRPr lang="en-US" sz="4000" b="1" dirty="0">
              <a:effectLst>
                <a:reflection blurRad="6350" stA="50000" endA="300" endPos="50000" dist="29997" dir="5400000" sy="-100000" algn="bl" rotWithShape="0"/>
              </a:effectLst>
            </a:endParaRPr>
          </a:p>
        </p:txBody>
      </p:sp>
      <p:sp>
        <p:nvSpPr>
          <p:cNvPr id="6" name="TextBox 5"/>
          <p:cNvSpPr txBox="1"/>
          <p:nvPr/>
        </p:nvSpPr>
        <p:spPr>
          <a:xfrm>
            <a:off x="683566" y="3501008"/>
            <a:ext cx="7776864" cy="1569660"/>
          </a:xfrm>
          <a:prstGeom prst="rect">
            <a:avLst/>
          </a:prstGeom>
          <a:noFill/>
        </p:spPr>
        <p:txBody>
          <a:bodyPr wrap="square" rtlCol="0">
            <a:spAutoFit/>
          </a:bodyPr>
          <a:lstStyle/>
          <a:p>
            <a:pPr marL="342900" indent="-342900">
              <a:buFont typeface="Arial" charset="0"/>
              <a:buChar char="•"/>
            </a:pPr>
            <a:r>
              <a:rPr lang="en-US" sz="1600" b="1" dirty="0" err="1"/>
              <a:t>var</a:t>
            </a:r>
            <a:r>
              <a:rPr lang="en-US" sz="1600" b="1" dirty="0"/>
              <a:t> </a:t>
            </a:r>
            <a:r>
              <a:rPr lang="en-US" sz="1600" b="1" dirty="0" err="1"/>
              <a:t>mFunc</a:t>
            </a:r>
            <a:r>
              <a:rPr lang="en-US" sz="1600" b="1" dirty="0"/>
              <a:t> = function </a:t>
            </a:r>
            <a:r>
              <a:rPr lang="en-US" sz="1600" b="1" dirty="0" smtClean="0"/>
              <a:t>()</a:t>
            </a:r>
          </a:p>
          <a:p>
            <a:pPr marL="342900" indent="-342900">
              <a:buFont typeface="Arial" charset="0"/>
              <a:buChar char="•"/>
            </a:pPr>
            <a:r>
              <a:rPr lang="en-US" sz="1600" b="1" dirty="0" smtClean="0"/>
              <a:t>{ emit </a:t>
            </a:r>
            <a:r>
              <a:rPr lang="en-US" sz="1600" b="1" dirty="0"/>
              <a:t>({"City": this._</a:t>
            </a:r>
            <a:r>
              <a:rPr lang="en-US" sz="1600" b="1" dirty="0" err="1"/>
              <a:t>id.City</a:t>
            </a:r>
            <a:r>
              <a:rPr lang="en-US" sz="1600" b="1" dirty="0"/>
              <a:t>, "Year": "2016", "</a:t>
            </a:r>
            <a:r>
              <a:rPr lang="en-US" sz="1600" b="1" dirty="0" err="1"/>
              <a:t>Average_Temperature</a:t>
            </a:r>
            <a:r>
              <a:rPr lang="en-US" sz="1600" b="1" dirty="0"/>
              <a:t>": </a:t>
            </a:r>
            <a:r>
              <a:rPr lang="en-US" sz="1600" b="1" dirty="0" err="1"/>
              <a:t>this.value.average</a:t>
            </a:r>
            <a:r>
              <a:rPr lang="en-US" sz="1600" b="1" dirty="0"/>
              <a:t>}, 1);} </a:t>
            </a:r>
            <a:endParaRPr lang="en-US" sz="1600" b="1" dirty="0" smtClean="0"/>
          </a:p>
          <a:p>
            <a:pPr marL="342900" indent="-342900">
              <a:buFont typeface="Arial" charset="0"/>
              <a:buChar char="•"/>
            </a:pPr>
            <a:endParaRPr lang="en-US" sz="1600" b="1" dirty="0"/>
          </a:p>
          <a:p>
            <a:pPr marL="342900" indent="-342900">
              <a:buFont typeface="Arial" charset="0"/>
              <a:buChar char="•"/>
            </a:pPr>
            <a:r>
              <a:rPr lang="en-US" sz="1600" b="1" dirty="0" err="1" smtClean="0"/>
              <a:t>var</a:t>
            </a:r>
            <a:r>
              <a:rPr lang="en-US" sz="1600" b="1" dirty="0" smtClean="0"/>
              <a:t> </a:t>
            </a:r>
            <a:r>
              <a:rPr lang="en-US" sz="1600" b="1" dirty="0" err="1"/>
              <a:t>rFunc</a:t>
            </a:r>
            <a:r>
              <a:rPr lang="en-US" sz="1600" b="1" dirty="0"/>
              <a:t> = function(){return 0;}db.mR4.mapReduce(</a:t>
            </a:r>
            <a:r>
              <a:rPr lang="en-US" sz="1600" b="1" dirty="0" err="1"/>
              <a:t>mFunc,rFunc</a:t>
            </a:r>
            <a:r>
              <a:rPr lang="en-US" sz="1600" b="1" dirty="0"/>
              <a:t>, </a:t>
            </a:r>
            <a:endParaRPr lang="en-US" sz="1600" b="1" dirty="0" smtClean="0"/>
          </a:p>
          <a:p>
            <a:pPr marL="342900" indent="-342900">
              <a:buFont typeface="Arial" charset="0"/>
              <a:buChar char="•"/>
            </a:pPr>
            <a:r>
              <a:rPr lang="en-US" sz="1600" b="1" dirty="0" smtClean="0"/>
              <a:t>{</a:t>
            </a:r>
            <a:r>
              <a:rPr lang="en-US" sz="1600" b="1" dirty="0"/>
              <a:t>out:"mR5"})</a:t>
            </a:r>
            <a:endParaRPr lang="en-US" sz="1600" b="1" dirty="0"/>
          </a:p>
        </p:txBody>
      </p:sp>
    </p:spTree>
    <p:extLst>
      <p:ext uri="{BB962C8B-B14F-4D97-AF65-F5344CB8AC3E}">
        <p14:creationId xmlns:p14="http://schemas.microsoft.com/office/powerpoint/2010/main" val="2107438236"/>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2773730" y="116632"/>
            <a:ext cx="3814494" cy="954107"/>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err="1" smtClean="0">
                <a:effectLst>
                  <a:reflection blurRad="6350" stA="50000" endA="300" endPos="50000" dist="29997" dir="5400000" sy="-100000" algn="bl" rotWithShape="0"/>
                </a:effectLst>
              </a:rPr>
              <a:t>mapReduce</a:t>
            </a:r>
            <a:r>
              <a:rPr lang="en-US" sz="4000" b="1" dirty="0" smtClean="0">
                <a:effectLst>
                  <a:reflection blurRad="6350" stA="50000" endA="300" endPos="50000" dist="29997" dir="5400000" sy="-100000" algn="bl" rotWithShape="0"/>
                </a:effectLst>
              </a:rPr>
              <a:t> </a:t>
            </a:r>
            <a:endParaRPr lang="en-US" sz="4000" b="1" dirty="0">
              <a:effectLst>
                <a:reflection blurRad="6350" stA="50000" endA="300" endPos="50000" dist="29997" dir="5400000" sy="-100000" algn="bl" rotWithShape="0"/>
              </a:effectLst>
            </a:endParaRPr>
          </a:p>
          <a:p>
            <a:r>
              <a:rPr lang="en-US" sz="1600" b="1" dirty="0" smtClean="0">
                <a:effectLst>
                  <a:reflection blurRad="6350" stA="50000" endA="300" endPos="50000" dist="29997" dir="5400000" sy="-100000" algn="bl" rotWithShape="0"/>
                </a:effectLst>
              </a:rPr>
              <a:t>Output: Track 2.2:</a:t>
            </a:r>
            <a:endParaRPr lang="en-US" sz="1600" b="1" dirty="0">
              <a:effectLst>
                <a:reflection blurRad="6350" stA="50000" endA="300" endPos="50000" dist="29997" dir="5400000" sy="-100000" algn="bl" rotWithShape="0"/>
              </a:effectLst>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5656" y="1628800"/>
            <a:ext cx="6201056" cy="4629360"/>
          </a:xfrm>
          <a:prstGeom prst="roundRect">
            <a:avLst>
              <a:gd name="adj" fmla="val 2504"/>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78590589"/>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87500"/>
            <a:ext cx="9144000" cy="3677478"/>
          </a:xfrm>
          <a:prstGeom prst="rect">
            <a:avLst/>
          </a:prstGeom>
        </p:spPr>
      </p:pic>
    </p:spTree>
    <p:extLst>
      <p:ext uri="{BB962C8B-B14F-4D97-AF65-F5344CB8AC3E}">
        <p14:creationId xmlns:p14="http://schemas.microsoft.com/office/powerpoint/2010/main" val="1370576777"/>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87500"/>
            <a:ext cx="9144000" cy="3677478"/>
          </a:xfrm>
          <a:prstGeom prst="rect">
            <a:avLst/>
          </a:prstGeom>
        </p:spPr>
      </p:pic>
    </p:spTree>
    <p:extLst>
      <p:ext uri="{BB962C8B-B14F-4D97-AF65-F5344CB8AC3E}">
        <p14:creationId xmlns:p14="http://schemas.microsoft.com/office/powerpoint/2010/main" val="137429331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6" name="TextBox 5"/>
          <p:cNvSpPr txBox="1"/>
          <p:nvPr/>
        </p:nvSpPr>
        <p:spPr>
          <a:xfrm>
            <a:off x="1799689" y="404664"/>
            <a:ext cx="5544617"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smtClean="0">
                <a:effectLst>
                  <a:reflection blurRad="6350" stA="50000" endA="300" endPos="50000" dist="29997" dir="5400000" sy="-100000" algn="bl" rotWithShape="0"/>
                </a:effectLst>
              </a:rPr>
              <a:t>RESEARCH QUESTIONS</a:t>
            </a:r>
            <a:endParaRPr lang="en-US" sz="4000" b="1" dirty="0">
              <a:effectLst>
                <a:reflection blurRad="6350" stA="50000" endA="300" endPos="50000" dist="29997" dir="5400000" sy="-100000" algn="bl" rotWithShape="0"/>
              </a:effectLst>
            </a:endParaRPr>
          </a:p>
        </p:txBody>
      </p:sp>
      <p:sp>
        <p:nvSpPr>
          <p:cNvPr id="8" name="TextBox 7"/>
          <p:cNvSpPr txBox="1"/>
          <p:nvPr/>
        </p:nvSpPr>
        <p:spPr>
          <a:xfrm>
            <a:off x="611560" y="3573016"/>
            <a:ext cx="184731" cy="369332"/>
          </a:xfrm>
          <a:prstGeom prst="rect">
            <a:avLst/>
          </a:prstGeom>
          <a:noFill/>
        </p:spPr>
        <p:txBody>
          <a:bodyPr wrap="none" rtlCol="0">
            <a:spAutoFit/>
          </a:bodyPr>
          <a:lstStyle/>
          <a:p>
            <a:endParaRPr lang="en-US" b="1" dirty="0"/>
          </a:p>
        </p:txBody>
      </p:sp>
      <p:sp>
        <p:nvSpPr>
          <p:cNvPr id="9" name="TextBox 8"/>
          <p:cNvSpPr txBox="1"/>
          <p:nvPr/>
        </p:nvSpPr>
        <p:spPr>
          <a:xfrm>
            <a:off x="683565" y="3429000"/>
            <a:ext cx="7776864" cy="3185487"/>
          </a:xfrm>
          <a:prstGeom prst="rect">
            <a:avLst/>
          </a:prstGeom>
          <a:noFill/>
        </p:spPr>
        <p:txBody>
          <a:bodyPr wrap="square" rtlCol="0">
            <a:spAutoFit/>
          </a:bodyPr>
          <a:lstStyle/>
          <a:p>
            <a:pPr marL="342900" indent="-342900">
              <a:lnSpc>
                <a:spcPct val="150000"/>
              </a:lnSpc>
              <a:buFont typeface="+mj-lt"/>
              <a:buAutoNum type="arabicPeriod"/>
            </a:pPr>
            <a:r>
              <a:rPr lang="en-US" b="1" dirty="0" smtClean="0"/>
              <a:t>How </a:t>
            </a:r>
            <a:r>
              <a:rPr lang="en-US" b="1" dirty="0" smtClean="0"/>
              <a:t>much in average temperature is </a:t>
            </a:r>
            <a:r>
              <a:rPr lang="en-US" b="1" dirty="0" smtClean="0"/>
              <a:t>the climate change in the world for the past 10 years? </a:t>
            </a:r>
            <a:r>
              <a:rPr lang="en-US" sz="1400" b="1" dirty="0" smtClean="0"/>
              <a:t>(Excluding 2017) </a:t>
            </a:r>
          </a:p>
          <a:p>
            <a:pPr marL="342900" indent="-342900">
              <a:lnSpc>
                <a:spcPct val="150000"/>
              </a:lnSpc>
              <a:buFont typeface="+mj-lt"/>
              <a:buAutoNum type="arabicPeriod"/>
            </a:pPr>
            <a:r>
              <a:rPr lang="en-US" b="1" dirty="0" smtClean="0"/>
              <a:t>What was the hottest and coldest average temperature 10 years ago? </a:t>
            </a:r>
            <a:endParaRPr lang="en-US" sz="1400" b="1" dirty="0"/>
          </a:p>
          <a:p>
            <a:pPr marL="342900" indent="-342900">
              <a:lnSpc>
                <a:spcPct val="200000"/>
              </a:lnSpc>
              <a:buFont typeface="+mj-lt"/>
              <a:buAutoNum type="arabicPeriod"/>
            </a:pPr>
            <a:r>
              <a:rPr lang="en-US" b="1" dirty="0" smtClean="0"/>
              <a:t>Which country and its city has the hottest temperature in 2016? </a:t>
            </a:r>
          </a:p>
          <a:p>
            <a:pPr marL="342900" indent="-342900">
              <a:lnSpc>
                <a:spcPct val="200000"/>
              </a:lnSpc>
              <a:buFont typeface="+mj-lt"/>
              <a:buAutoNum type="arabicPeriod"/>
            </a:pPr>
            <a:r>
              <a:rPr lang="en-US" b="1" dirty="0" smtClean="0"/>
              <a:t>Which country and its city has the coldest temperature in 2016?</a:t>
            </a:r>
          </a:p>
          <a:p>
            <a:pPr marL="457200" indent="-457200">
              <a:lnSpc>
                <a:spcPct val="200000"/>
              </a:lnSpc>
              <a:buFont typeface="+mj-lt"/>
              <a:buAutoNum type="arabicPeriod"/>
            </a:pPr>
            <a:endParaRPr lang="en-US" sz="2400" b="1" dirty="0" smtClean="0"/>
          </a:p>
        </p:txBody>
      </p:sp>
    </p:spTree>
    <p:extLst>
      <p:ext uri="{BB962C8B-B14F-4D97-AF65-F5344CB8AC3E}">
        <p14:creationId xmlns:p14="http://schemas.microsoft.com/office/powerpoint/2010/main" val="1281167936"/>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87500"/>
            <a:ext cx="9144000" cy="3677478"/>
          </a:xfrm>
          <a:prstGeom prst="rect">
            <a:avLst/>
          </a:prstGeom>
        </p:spPr>
      </p:pic>
    </p:spTree>
    <p:extLst>
      <p:ext uri="{BB962C8B-B14F-4D97-AF65-F5344CB8AC3E}">
        <p14:creationId xmlns:p14="http://schemas.microsoft.com/office/powerpoint/2010/main" val="1875559449"/>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87500"/>
            <a:ext cx="9144000" cy="3677478"/>
          </a:xfrm>
          <a:prstGeom prst="rect">
            <a:avLst/>
          </a:prstGeom>
        </p:spPr>
      </p:pic>
    </p:spTree>
    <p:extLst>
      <p:ext uri="{BB962C8B-B14F-4D97-AF65-F5344CB8AC3E}">
        <p14:creationId xmlns:p14="http://schemas.microsoft.com/office/powerpoint/2010/main" val="1762688677"/>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87500"/>
            <a:ext cx="9144000" cy="3677478"/>
          </a:xfrm>
          <a:prstGeom prst="rect">
            <a:avLst/>
          </a:prstGeom>
        </p:spPr>
      </p:pic>
    </p:spTree>
    <p:extLst>
      <p:ext uri="{BB962C8B-B14F-4D97-AF65-F5344CB8AC3E}">
        <p14:creationId xmlns:p14="http://schemas.microsoft.com/office/powerpoint/2010/main" val="971683974"/>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1799689" y="404664"/>
            <a:ext cx="5544617"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smtClean="0">
                <a:effectLst>
                  <a:reflection blurRad="6350" stA="50000" endA="300" endPos="50000" dist="29997" dir="5400000" sy="-100000" algn="bl" rotWithShape="0"/>
                </a:effectLst>
              </a:rPr>
              <a:t>RESEARCH OBJECTIVES</a:t>
            </a:r>
            <a:endParaRPr lang="en-US" sz="4000" b="1" dirty="0">
              <a:effectLst>
                <a:reflection blurRad="6350" stA="50000" endA="300" endPos="50000" dist="29997" dir="5400000" sy="-100000" algn="bl" rotWithShape="0"/>
              </a:effectLst>
            </a:endParaRPr>
          </a:p>
        </p:txBody>
      </p:sp>
      <p:sp>
        <p:nvSpPr>
          <p:cNvPr id="6" name="TextBox 5"/>
          <p:cNvSpPr txBox="1"/>
          <p:nvPr/>
        </p:nvSpPr>
        <p:spPr>
          <a:xfrm>
            <a:off x="683566" y="3501008"/>
            <a:ext cx="7776864" cy="3600986"/>
          </a:xfrm>
          <a:prstGeom prst="rect">
            <a:avLst/>
          </a:prstGeom>
          <a:noFill/>
        </p:spPr>
        <p:txBody>
          <a:bodyPr wrap="square" rtlCol="0">
            <a:spAutoFit/>
          </a:bodyPr>
          <a:lstStyle/>
          <a:p>
            <a:r>
              <a:rPr lang="en-US" sz="2400" b="1" dirty="0" smtClean="0"/>
              <a:t>The study aims: </a:t>
            </a:r>
          </a:p>
          <a:p>
            <a:pPr marL="342900" indent="-342900">
              <a:buFont typeface="+mj-lt"/>
              <a:buAutoNum type="arabicPeriod"/>
            </a:pPr>
            <a:r>
              <a:rPr lang="en-US" b="1" dirty="0" smtClean="0"/>
              <a:t>To determine the </a:t>
            </a:r>
            <a:r>
              <a:rPr lang="en-US" b="1" i="1" dirty="0" smtClean="0"/>
              <a:t>average</a:t>
            </a:r>
            <a:r>
              <a:rPr lang="en-US" b="1" dirty="0" smtClean="0"/>
              <a:t> increase and/or decrease of </a:t>
            </a:r>
            <a:r>
              <a:rPr lang="en-US" b="1" i="1" dirty="0" smtClean="0"/>
              <a:t>temperature</a:t>
            </a:r>
            <a:r>
              <a:rPr lang="en-US" b="1" dirty="0" smtClean="0"/>
              <a:t> in the world per:</a:t>
            </a:r>
          </a:p>
          <a:p>
            <a:pPr marL="800100" lvl="1" indent="-342900">
              <a:buFont typeface="Arial" charset="0"/>
              <a:buChar char="•"/>
            </a:pPr>
            <a:r>
              <a:rPr lang="en-US" b="1" dirty="0" smtClean="0"/>
              <a:t>Year</a:t>
            </a:r>
          </a:p>
          <a:p>
            <a:pPr marL="800100" lvl="1" indent="-342900">
              <a:buFont typeface="Arial" charset="0"/>
              <a:buChar char="•"/>
            </a:pPr>
            <a:r>
              <a:rPr lang="en-US" b="1" dirty="0" smtClean="0"/>
              <a:t>Country</a:t>
            </a:r>
          </a:p>
          <a:p>
            <a:pPr marL="342900" indent="-342900">
              <a:buFont typeface="+mj-lt"/>
              <a:buAutoNum type="arabicPeriod"/>
            </a:pPr>
            <a:r>
              <a:rPr lang="en-US" b="1" dirty="0" smtClean="0"/>
              <a:t>To Identify which CITIES has the most significant increase in temperature and the hottest by year 2016. </a:t>
            </a:r>
          </a:p>
          <a:p>
            <a:pPr marL="342900" indent="-342900">
              <a:buFont typeface="+mj-lt"/>
              <a:buAutoNum type="arabicPeriod"/>
            </a:pPr>
            <a:r>
              <a:rPr lang="en-US" b="1" dirty="0" smtClean="0"/>
              <a:t>To find out which CITIES has the most significant decrease in temperature and the coldest by year 2016. </a:t>
            </a:r>
          </a:p>
          <a:p>
            <a:pPr marL="342900" indent="-342900">
              <a:buFont typeface="+mj-lt"/>
              <a:buAutoNum type="arabicPeriod"/>
            </a:pPr>
            <a:r>
              <a:rPr lang="en-US" b="1" dirty="0" smtClean="0"/>
              <a:t>To establish a model that projects these statistics that is propelled by MongoDB </a:t>
            </a:r>
          </a:p>
          <a:p>
            <a:pPr marL="457200" indent="-457200">
              <a:buFont typeface="+mj-lt"/>
              <a:buAutoNum type="arabicPeriod"/>
            </a:pPr>
            <a:endParaRPr lang="en-US" sz="2400" b="1" dirty="0" smtClean="0"/>
          </a:p>
        </p:txBody>
      </p:sp>
    </p:spTree>
    <p:extLst>
      <p:ext uri="{BB962C8B-B14F-4D97-AF65-F5344CB8AC3E}">
        <p14:creationId xmlns:p14="http://schemas.microsoft.com/office/powerpoint/2010/main" val="1948942608"/>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1799689" y="404664"/>
            <a:ext cx="5544617"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smtClean="0">
                <a:effectLst>
                  <a:reflection blurRad="6350" stA="50000" endA="300" endPos="50000" dist="29997" dir="5400000" sy="-100000" algn="bl" rotWithShape="0"/>
                </a:effectLst>
              </a:rPr>
              <a:t>SCOPE and LIMITATION</a:t>
            </a:r>
            <a:endParaRPr lang="en-US" sz="4000" b="1" dirty="0">
              <a:effectLst>
                <a:reflection blurRad="6350" stA="50000" endA="300" endPos="50000" dist="29997" dir="5400000" sy="-100000" algn="bl" rotWithShape="0"/>
              </a:effectLst>
            </a:endParaRPr>
          </a:p>
        </p:txBody>
      </p:sp>
      <p:sp>
        <p:nvSpPr>
          <p:cNvPr id="6" name="TextBox 5"/>
          <p:cNvSpPr txBox="1"/>
          <p:nvPr/>
        </p:nvSpPr>
        <p:spPr>
          <a:xfrm>
            <a:off x="683566" y="3501008"/>
            <a:ext cx="7776864" cy="2554545"/>
          </a:xfrm>
          <a:prstGeom prst="rect">
            <a:avLst/>
          </a:prstGeom>
          <a:noFill/>
        </p:spPr>
        <p:txBody>
          <a:bodyPr wrap="square" rtlCol="0">
            <a:spAutoFit/>
          </a:bodyPr>
          <a:lstStyle/>
          <a:p>
            <a:pPr marL="285750" indent="-285750">
              <a:buFont typeface="Arial" charset="0"/>
              <a:buChar char="•"/>
            </a:pPr>
            <a:r>
              <a:rPr lang="en-US" sz="1600" b="1" dirty="0"/>
              <a:t>The research focuses on finding out how devastating the climate change is in the major cities of the world, specifically the rising temperature in our lands and some of its effects that has already taken place in our society. </a:t>
            </a:r>
            <a:endParaRPr lang="en-US" sz="1600" b="1" dirty="0" smtClean="0"/>
          </a:p>
          <a:p>
            <a:pPr marL="285750" indent="-285750">
              <a:buFont typeface="Arial" charset="0"/>
              <a:buChar char="•"/>
            </a:pPr>
            <a:endParaRPr lang="en-US" sz="1600" b="1" dirty="0"/>
          </a:p>
          <a:p>
            <a:pPr marL="285750" indent="-285750">
              <a:buFont typeface="Arial" charset="0"/>
              <a:buChar char="•"/>
            </a:pPr>
            <a:r>
              <a:rPr lang="en-US" sz="1600" b="1" dirty="0" smtClean="0"/>
              <a:t>The </a:t>
            </a:r>
            <a:r>
              <a:rPr lang="en-US" sz="1600" b="1" dirty="0"/>
              <a:t>research covers the average increase or decrease of temperature in relation to </a:t>
            </a:r>
            <a:r>
              <a:rPr lang="en-US" sz="1600" b="1" u="sng" dirty="0"/>
              <a:t>global warming</a:t>
            </a:r>
            <a:r>
              <a:rPr lang="en-US" sz="1600" b="1" dirty="0"/>
              <a:t> . Taking into consideration the past ten years from the file, where 2016 marks the tenth year for the study. </a:t>
            </a:r>
            <a:endParaRPr lang="en-US" sz="1600" b="1" dirty="0" smtClean="0"/>
          </a:p>
          <a:p>
            <a:pPr marL="285750" indent="-285750">
              <a:buFont typeface="Arial" charset="0"/>
              <a:buChar char="•"/>
            </a:pPr>
            <a:endParaRPr lang="en-US" sz="1600" b="1" dirty="0"/>
          </a:p>
          <a:p>
            <a:pPr marL="285750" indent="-285750">
              <a:buFont typeface="Arial" charset="0"/>
              <a:buChar char="•"/>
            </a:pPr>
            <a:r>
              <a:rPr lang="en-US" sz="1600" b="1" dirty="0" smtClean="0"/>
              <a:t>On </a:t>
            </a:r>
            <a:r>
              <a:rPr lang="en-US" sz="1600" b="1" dirty="0"/>
              <a:t>account of the latest available recorded facts as per NASA on their latest annual average Global Temperature data which can be found in their </a:t>
            </a:r>
            <a:r>
              <a:rPr lang="en-US" sz="1600" b="1" dirty="0" smtClean="0">
                <a:hlinkClick r:id="rId3"/>
              </a:rPr>
              <a:t>website</a:t>
            </a:r>
            <a:r>
              <a:rPr lang="en-US" sz="1600" b="1" dirty="0"/>
              <a:t>.</a:t>
            </a:r>
          </a:p>
        </p:txBody>
      </p:sp>
    </p:spTree>
    <p:extLst>
      <p:ext uri="{BB962C8B-B14F-4D97-AF65-F5344CB8AC3E}">
        <p14:creationId xmlns:p14="http://schemas.microsoft.com/office/powerpoint/2010/main" val="1360796486"/>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1457650" y="404664"/>
            <a:ext cx="6228695"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smtClean="0">
                <a:effectLst>
                  <a:reflection blurRad="6350" stA="50000" endA="300" endPos="50000" dist="29997" dir="5400000" sy="-100000" algn="bl" rotWithShape="0"/>
                </a:effectLst>
              </a:rPr>
              <a:t>SIGNIFICANCE of the STUDY</a:t>
            </a:r>
            <a:endParaRPr lang="en-US" sz="4000" b="1" dirty="0">
              <a:effectLst>
                <a:reflection blurRad="6350" stA="50000" endA="300" endPos="50000" dist="29997" dir="5400000" sy="-100000" algn="bl" rotWithShape="0"/>
              </a:effectLst>
            </a:endParaRPr>
          </a:p>
        </p:txBody>
      </p:sp>
      <p:sp>
        <p:nvSpPr>
          <p:cNvPr id="6" name="TextBox 5"/>
          <p:cNvSpPr txBox="1"/>
          <p:nvPr/>
        </p:nvSpPr>
        <p:spPr>
          <a:xfrm>
            <a:off x="683566" y="3501008"/>
            <a:ext cx="7776864" cy="3046988"/>
          </a:xfrm>
          <a:prstGeom prst="rect">
            <a:avLst/>
          </a:prstGeom>
          <a:noFill/>
        </p:spPr>
        <p:txBody>
          <a:bodyPr wrap="square" rtlCol="0">
            <a:spAutoFit/>
          </a:bodyPr>
          <a:lstStyle/>
          <a:p>
            <a:pPr marL="342900" indent="-342900">
              <a:buFont typeface="Arial" charset="0"/>
              <a:buChar char="•"/>
            </a:pPr>
            <a:r>
              <a:rPr lang="en-US" sz="2400" b="1" dirty="0" smtClean="0"/>
              <a:t>The contribution of the study </a:t>
            </a:r>
            <a:r>
              <a:rPr lang="en-US" sz="2400" b="1" dirty="0" smtClean="0"/>
              <a:t>to</a:t>
            </a:r>
            <a:r>
              <a:rPr lang="en-US" sz="2400" b="1" dirty="0" smtClean="0"/>
              <a:t> </a:t>
            </a:r>
            <a:r>
              <a:rPr lang="en-US" sz="2400" b="1" dirty="0" smtClean="0"/>
              <a:t>Computer Science and Information Technology shares the use of MongoDB as the repository of big data and the model established for the research. </a:t>
            </a:r>
            <a:endParaRPr lang="en-US" sz="2400" b="1" dirty="0"/>
          </a:p>
          <a:p>
            <a:pPr marL="342900" indent="-342900">
              <a:buFont typeface="Arial" charset="0"/>
              <a:buChar char="•"/>
            </a:pPr>
            <a:r>
              <a:rPr lang="en-US" sz="2400" b="1" dirty="0" smtClean="0"/>
              <a:t>The research can help concerned government and non-government agencies around the world in their campaigns to help provide increased awareness and policies for the endless effort to battle climate change. </a:t>
            </a:r>
            <a:endParaRPr lang="en-US" b="1" dirty="0" smtClean="0"/>
          </a:p>
        </p:txBody>
      </p:sp>
    </p:spTree>
    <p:extLst>
      <p:ext uri="{BB962C8B-B14F-4D97-AF65-F5344CB8AC3E}">
        <p14:creationId xmlns:p14="http://schemas.microsoft.com/office/powerpoint/2010/main" val="2069137132"/>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artisticBlur radius="30"/>
                    </a14:imgEffect>
                  </a14:imgLayer>
                </a14:imgProps>
              </a:ex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926591" y="404664"/>
            <a:ext cx="7290814"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smtClean="0">
                <a:effectLst>
                  <a:reflection blurRad="6350" stA="50000" endA="300" endPos="50000" dist="29997" dir="5400000" sy="-100000" algn="bl" rotWithShape="0"/>
                </a:effectLst>
              </a:rPr>
              <a:t>REVIEW of RELATED LITERATURE</a:t>
            </a:r>
            <a:endParaRPr lang="en-US" sz="4000" b="1" dirty="0">
              <a:effectLst>
                <a:reflection blurRad="6350" stA="50000" endA="300" endPos="50000" dist="29997" dir="5400000" sy="-100000" algn="bl" rotWithShape="0"/>
              </a:effectLst>
            </a:endParaRPr>
          </a:p>
        </p:txBody>
      </p:sp>
      <p:sp>
        <p:nvSpPr>
          <p:cNvPr id="6" name="TextBox 5"/>
          <p:cNvSpPr txBox="1"/>
          <p:nvPr/>
        </p:nvSpPr>
        <p:spPr>
          <a:xfrm>
            <a:off x="683566" y="3501008"/>
            <a:ext cx="7776864" cy="3046988"/>
          </a:xfrm>
          <a:prstGeom prst="rect">
            <a:avLst/>
          </a:prstGeom>
          <a:noFill/>
        </p:spPr>
        <p:txBody>
          <a:bodyPr wrap="square" rtlCol="0">
            <a:spAutoFit/>
          </a:bodyPr>
          <a:lstStyle/>
          <a:p>
            <a:pPr marL="342900" indent="-342900">
              <a:buFont typeface="Arial" charset="0"/>
              <a:buChar char="•"/>
            </a:pPr>
            <a:r>
              <a:rPr lang="en-US" sz="1600" dirty="0" smtClean="0">
                <a:ea typeface="Times New Roman" charset="0"/>
                <a:cs typeface="Times New Roman" charset="0"/>
              </a:rPr>
              <a:t>[1] In </a:t>
            </a:r>
            <a:r>
              <a:rPr lang="en-US" sz="1600" dirty="0">
                <a:ea typeface="Times New Roman" charset="0"/>
                <a:cs typeface="Times New Roman" charset="0"/>
              </a:rPr>
              <a:t>Japan, housewives would still visit nearby shops multiple times a week to buy food in small amounts. This is due to several factors they consider such as the size, shape and quality of the product, which are not pre-packed and does not have constant pricing and quantity. Those aforementioned facts, aside from other conditions, mainly depend on the weather that may mean getting less than expected from the previous days caused by climate </a:t>
            </a:r>
            <a:r>
              <a:rPr lang="en-US" sz="1600" dirty="0" smtClean="0">
                <a:ea typeface="Times New Roman" charset="0"/>
                <a:cs typeface="Times New Roman" charset="0"/>
              </a:rPr>
              <a:t>change. </a:t>
            </a:r>
          </a:p>
          <a:p>
            <a:pPr marL="342900" indent="-342900">
              <a:buFont typeface="Arial" charset="0"/>
              <a:buChar char="•"/>
            </a:pPr>
            <a:endParaRPr lang="en-US" sz="1600" dirty="0">
              <a:ea typeface="Times New Roman" charset="0"/>
              <a:cs typeface="Times New Roman" charset="0"/>
            </a:endParaRPr>
          </a:p>
          <a:p>
            <a:pPr marL="342900" indent="-342900">
              <a:buFont typeface="Arial" charset="0"/>
              <a:buChar char="•"/>
            </a:pPr>
            <a:r>
              <a:rPr lang="en-US" sz="1600" dirty="0" smtClean="0">
                <a:ea typeface="Times New Roman" charset="0"/>
                <a:cs typeface="Times New Roman" charset="0"/>
              </a:rPr>
              <a:t>[2]</a:t>
            </a:r>
            <a:r>
              <a:rPr lang="en-US" sz="1600" dirty="0">
                <a:ea typeface="Times New Roman" charset="0"/>
                <a:cs typeface="Times New Roman" charset="0"/>
              </a:rPr>
              <a:t> Global warming heats up not only the temperature but also the intensity, occurrence and frequency of heat waves. This in turn increases incidents of non-communicable diseases such as heat stress that eventually leads to fatality. Which is the case during recent summers Europe where thousands died because of the said phenomena </a:t>
            </a:r>
          </a:p>
        </p:txBody>
      </p:sp>
      <p:sp>
        <p:nvSpPr>
          <p:cNvPr id="8" name="Rectangle 7"/>
          <p:cNvSpPr/>
          <p:nvPr/>
        </p:nvSpPr>
        <p:spPr>
          <a:xfrm>
            <a:off x="683566" y="1336120"/>
            <a:ext cx="8064898" cy="1569660"/>
          </a:xfrm>
          <a:prstGeom prst="rect">
            <a:avLst/>
          </a:prstGeom>
        </p:spPr>
        <p:txBody>
          <a:bodyPr wrap="square">
            <a:spAutoFit/>
          </a:bodyPr>
          <a:lstStyle/>
          <a:p>
            <a:pPr lvl="0"/>
            <a:r>
              <a:rPr lang="en-US" sz="1600" b="1" dirty="0" smtClean="0">
                <a:ea typeface="Times New Roman" charset="0"/>
                <a:cs typeface="Times New Roman" charset="0"/>
              </a:rPr>
              <a:t>[1] </a:t>
            </a:r>
            <a:r>
              <a:rPr lang="en-US" sz="1600" b="1" dirty="0" err="1" smtClean="0">
                <a:ea typeface="Times New Roman" charset="0"/>
                <a:cs typeface="Times New Roman" charset="0"/>
              </a:rPr>
              <a:t>Usui</a:t>
            </a:r>
            <a:r>
              <a:rPr lang="en-US" sz="1600" b="1" dirty="0">
                <a:ea typeface="Times New Roman" charset="0"/>
                <a:cs typeface="Times New Roman" charset="0"/>
              </a:rPr>
              <a:t>, K. (2014). Marketing and Consumption in Modern Japan, 130.</a:t>
            </a:r>
          </a:p>
          <a:p>
            <a:pPr lvl="0"/>
            <a:endParaRPr lang="en-US" sz="1600" b="1" dirty="0" smtClean="0">
              <a:ea typeface="Times New Roman" charset="0"/>
              <a:cs typeface="Times New Roman" charset="0"/>
            </a:endParaRPr>
          </a:p>
          <a:p>
            <a:pPr lvl="0"/>
            <a:r>
              <a:rPr lang="en-US" sz="1600" b="1" dirty="0" smtClean="0">
                <a:ea typeface="Times New Roman" charset="0"/>
                <a:cs typeface="Times New Roman" charset="0"/>
              </a:rPr>
              <a:t>[2] Clare </a:t>
            </a:r>
            <a:r>
              <a:rPr lang="en-US" sz="1600" b="1" dirty="0">
                <a:ea typeface="Times New Roman" charset="0"/>
                <a:cs typeface="Times New Roman" charset="0"/>
              </a:rPr>
              <a:t>H. </a:t>
            </a:r>
            <a:r>
              <a:rPr lang="en-US" sz="1600" b="1" dirty="0" err="1">
                <a:ea typeface="Times New Roman" charset="0"/>
                <a:cs typeface="Times New Roman" charset="0"/>
              </a:rPr>
              <a:t>Redshaw</a:t>
            </a:r>
            <a:r>
              <a:rPr lang="en-US" sz="1600" b="1" dirty="0">
                <a:ea typeface="Times New Roman" charset="0"/>
                <a:cs typeface="Times New Roman" charset="0"/>
              </a:rPr>
              <a:t>, Will M. Stahl-Timmins, Lora E. Fleming, Iain Davidson &amp; Michael H. </a:t>
            </a:r>
            <a:r>
              <a:rPr lang="en-US" sz="1600" b="1" dirty="0" err="1">
                <a:ea typeface="Times New Roman" charset="0"/>
                <a:cs typeface="Times New Roman" charset="0"/>
              </a:rPr>
              <a:t>Depledge</a:t>
            </a:r>
            <a:r>
              <a:rPr lang="en-US" sz="1600" b="1" dirty="0">
                <a:ea typeface="Times New Roman" charset="0"/>
                <a:cs typeface="Times New Roman" charset="0"/>
              </a:rPr>
              <a:t> (2013). Potential Changes in Disease Patterns and Pharmaceutical Use in Response to Climate Change, Journal of Toxicology and Environmental Health, Part B, 16:5, 285-320. </a:t>
            </a:r>
          </a:p>
          <a:p>
            <a:r>
              <a:rPr lang="en-US" sz="1600" b="1" dirty="0">
                <a:ea typeface="Times New Roman" charset="0"/>
                <a:cs typeface="Times New Roman" charset="0"/>
              </a:rPr>
              <a:t>DOI: 10.1080/10937404.2013.802265 </a:t>
            </a:r>
          </a:p>
        </p:txBody>
      </p:sp>
    </p:spTree>
    <p:extLst>
      <p:ext uri="{BB962C8B-B14F-4D97-AF65-F5344CB8AC3E}">
        <p14:creationId xmlns:p14="http://schemas.microsoft.com/office/powerpoint/2010/main" val="196290729"/>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sp>
        <p:nvSpPr>
          <p:cNvPr id="5" name="TextBox 4"/>
          <p:cNvSpPr txBox="1"/>
          <p:nvPr/>
        </p:nvSpPr>
        <p:spPr>
          <a:xfrm>
            <a:off x="926591" y="404664"/>
            <a:ext cx="7290814" cy="707886"/>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smtClean="0">
                <a:effectLst>
                  <a:reflection blurRad="6350" stA="50000" endA="300" endPos="50000" dist="29997" dir="5400000" sy="-100000" algn="bl" rotWithShape="0"/>
                </a:effectLst>
              </a:rPr>
              <a:t>REVIEW of RELATED LITERATURE</a:t>
            </a:r>
            <a:endParaRPr lang="en-US" sz="4000" b="1" dirty="0">
              <a:effectLst>
                <a:reflection blurRad="6350" stA="50000" endA="300" endPos="50000" dist="29997" dir="5400000" sy="-100000" algn="bl" rotWithShape="0"/>
              </a:effectLst>
            </a:endParaRPr>
          </a:p>
        </p:txBody>
      </p:sp>
      <p:sp>
        <p:nvSpPr>
          <p:cNvPr id="6" name="TextBox 5"/>
          <p:cNvSpPr txBox="1"/>
          <p:nvPr/>
        </p:nvSpPr>
        <p:spPr>
          <a:xfrm>
            <a:off x="683566" y="3501008"/>
            <a:ext cx="7776864" cy="3293209"/>
          </a:xfrm>
          <a:prstGeom prst="rect">
            <a:avLst/>
          </a:prstGeom>
          <a:noFill/>
        </p:spPr>
        <p:txBody>
          <a:bodyPr wrap="square" rtlCol="0">
            <a:spAutoFit/>
          </a:bodyPr>
          <a:lstStyle/>
          <a:p>
            <a:pPr marL="742950" lvl="1" indent="-285750" fontAlgn="base">
              <a:buFont typeface="Arial" charset="0"/>
              <a:buChar char="•"/>
            </a:pPr>
            <a:r>
              <a:rPr lang="en-US" sz="1600" b="1" i="1" dirty="0">
                <a:ea typeface="Times New Roman" charset="0"/>
                <a:cs typeface="Times New Roman" charset="0"/>
              </a:rPr>
              <a:t>MongoDB </a:t>
            </a:r>
            <a:r>
              <a:rPr lang="en-US" sz="1600" b="1" i="1" dirty="0" smtClean="0">
                <a:ea typeface="Times New Roman" charset="0"/>
                <a:cs typeface="Times New Roman" charset="0"/>
              </a:rPr>
              <a:t>database </a:t>
            </a:r>
          </a:p>
          <a:p>
            <a:pPr marL="1200150" lvl="2" indent="-285750" fontAlgn="base">
              <a:buFont typeface="Arial" charset="0"/>
              <a:buChar char="•"/>
            </a:pPr>
            <a:r>
              <a:rPr lang="en-US" sz="1600" dirty="0" smtClean="0">
                <a:ea typeface="Times New Roman" charset="0"/>
                <a:cs typeface="Times New Roman" charset="0"/>
              </a:rPr>
              <a:t>There </a:t>
            </a:r>
            <a:r>
              <a:rPr lang="en-US" sz="1600" dirty="0">
                <a:ea typeface="Times New Roman" charset="0"/>
                <a:cs typeface="Times New Roman" charset="0"/>
              </a:rPr>
              <a:t>is numerous database technology to choose from but considering massive volume of datasets for research, the scalability and the ability to use containers to deduce a schema aside from being an open-source system, MongoDB is really one of the best option. A feature to consider from this NoSQL type of database is the capability of server replication and </a:t>
            </a:r>
            <a:r>
              <a:rPr lang="en-US" sz="1600" dirty="0" err="1">
                <a:ea typeface="Times New Roman" charset="0"/>
                <a:cs typeface="Times New Roman" charset="0"/>
              </a:rPr>
              <a:t>sharding</a:t>
            </a:r>
            <a:r>
              <a:rPr lang="en-US" sz="1600" dirty="0">
                <a:ea typeface="Times New Roman" charset="0"/>
                <a:cs typeface="Times New Roman" charset="0"/>
              </a:rPr>
              <a:t> of enormous datasets. </a:t>
            </a:r>
            <a:endParaRPr lang="en-US" sz="1600" dirty="0" smtClean="0">
              <a:ea typeface="Times New Roman" charset="0"/>
              <a:cs typeface="Times New Roman" charset="0"/>
            </a:endParaRPr>
          </a:p>
          <a:p>
            <a:pPr marL="1200150" lvl="2" indent="-285750" fontAlgn="base">
              <a:buFont typeface="Arial" charset="0"/>
              <a:buChar char="•"/>
            </a:pPr>
            <a:endParaRPr lang="en-US" sz="1600" dirty="0">
              <a:ea typeface="Times New Roman" charset="0"/>
              <a:cs typeface="Times New Roman" charset="0"/>
            </a:endParaRPr>
          </a:p>
          <a:p>
            <a:pPr marL="1200150" lvl="2" indent="-285750" fontAlgn="base">
              <a:buFont typeface="Arial" charset="0"/>
              <a:buChar char="•"/>
            </a:pPr>
            <a:r>
              <a:rPr lang="en-US" sz="1600" dirty="0" smtClean="0">
                <a:ea typeface="Times New Roman" charset="0"/>
                <a:cs typeface="Times New Roman" charset="0"/>
              </a:rPr>
              <a:t>Believed </a:t>
            </a:r>
            <a:r>
              <a:rPr lang="en-US" sz="1600" dirty="0">
                <a:ea typeface="Times New Roman" charset="0"/>
                <a:cs typeface="Times New Roman" charset="0"/>
              </a:rPr>
              <a:t>to be one of the fastest-growing database in the field of information technology, MongoDB also features a rapid handling of load when it comes to big data. The typical operations of our databases such as inserting, updating and deleting rows and tables has a very consistent high-speed processing of data when it comes to large amount of records [6,7].</a:t>
            </a:r>
            <a:r>
              <a:rPr lang="en-US" sz="1600" dirty="0">
                <a:ea typeface="Times New Roman" charset="0"/>
                <a:cs typeface="Times New Roman" charset="0"/>
              </a:rPr>
              <a:t> </a:t>
            </a:r>
            <a:endParaRPr lang="en-US" sz="1600" dirty="0">
              <a:ea typeface="Times New Roman" charset="0"/>
              <a:cs typeface="Times New Roman" charset="0"/>
            </a:endParaRPr>
          </a:p>
        </p:txBody>
      </p:sp>
      <p:sp>
        <p:nvSpPr>
          <p:cNvPr id="7" name="Rectangle 6"/>
          <p:cNvSpPr/>
          <p:nvPr/>
        </p:nvSpPr>
        <p:spPr>
          <a:xfrm>
            <a:off x="683566" y="1336120"/>
            <a:ext cx="8064898" cy="1815882"/>
          </a:xfrm>
          <a:prstGeom prst="rect">
            <a:avLst/>
          </a:prstGeom>
        </p:spPr>
        <p:txBody>
          <a:bodyPr wrap="square">
            <a:spAutoFit/>
          </a:bodyPr>
          <a:lstStyle/>
          <a:p>
            <a:pPr lvl="0"/>
            <a:r>
              <a:rPr lang="en-US" sz="1600" b="1" dirty="0" smtClean="0">
                <a:ea typeface="Times New Roman" charset="0"/>
                <a:cs typeface="Times New Roman" charset="0"/>
              </a:rPr>
              <a:t>[6] </a:t>
            </a:r>
            <a:r>
              <a:rPr lang="en-US" sz="1600" b="1" dirty="0" err="1" smtClean="0">
                <a:ea typeface="Times New Roman" charset="0"/>
                <a:cs typeface="Times New Roman" charset="0"/>
              </a:rPr>
              <a:t>Hanen</a:t>
            </a:r>
            <a:r>
              <a:rPr lang="en-US" sz="1600" b="1" dirty="0" smtClean="0">
                <a:ea typeface="Times New Roman" charset="0"/>
                <a:cs typeface="Times New Roman" charset="0"/>
              </a:rPr>
              <a:t> </a:t>
            </a:r>
            <a:r>
              <a:rPr lang="en-US" sz="1600" b="1" dirty="0">
                <a:ea typeface="Times New Roman" charset="0"/>
                <a:cs typeface="Times New Roman" charset="0"/>
              </a:rPr>
              <a:t>Abbes &amp; </a:t>
            </a:r>
            <a:r>
              <a:rPr lang="en-US" sz="1600" b="1" dirty="0" err="1">
                <a:ea typeface="Times New Roman" charset="0"/>
                <a:cs typeface="Times New Roman" charset="0"/>
              </a:rPr>
              <a:t>Faiez</a:t>
            </a:r>
            <a:r>
              <a:rPr lang="en-US" sz="1600" b="1" dirty="0">
                <a:ea typeface="Times New Roman" charset="0"/>
                <a:cs typeface="Times New Roman" charset="0"/>
              </a:rPr>
              <a:t> </a:t>
            </a:r>
            <a:r>
              <a:rPr lang="en-US" sz="1600" b="1" dirty="0" err="1">
                <a:ea typeface="Times New Roman" charset="0"/>
                <a:cs typeface="Times New Roman" charset="0"/>
              </a:rPr>
              <a:t>Gargouri</a:t>
            </a:r>
            <a:r>
              <a:rPr lang="en-US" sz="1600" b="1" dirty="0">
                <a:ea typeface="Times New Roman" charset="0"/>
                <a:cs typeface="Times New Roman" charset="0"/>
              </a:rPr>
              <a:t> (2016, September). Big Data Integration: A MongoDB Database and Modular Ontologies based Approach. </a:t>
            </a:r>
          </a:p>
          <a:p>
            <a:r>
              <a:rPr lang="en-US" sz="1600" b="1" dirty="0">
                <a:ea typeface="Times New Roman" charset="0"/>
                <a:cs typeface="Times New Roman" charset="0"/>
              </a:rPr>
              <a:t>DOI: 10.1016/j.procs.2016.08.099 </a:t>
            </a:r>
            <a:endParaRPr lang="en-US" sz="1600" b="1" dirty="0" smtClean="0">
              <a:ea typeface="Times New Roman" charset="0"/>
              <a:cs typeface="Times New Roman" charset="0"/>
            </a:endParaRPr>
          </a:p>
          <a:p>
            <a:endParaRPr lang="en-US" sz="1600" b="1" dirty="0">
              <a:ea typeface="Times New Roman" charset="0"/>
              <a:cs typeface="Times New Roman" charset="0"/>
            </a:endParaRPr>
          </a:p>
          <a:p>
            <a:pPr lvl="0"/>
            <a:r>
              <a:rPr lang="en-US" sz="1600" b="1" dirty="0" smtClean="0">
                <a:ea typeface="Times New Roman" charset="0"/>
                <a:cs typeface="Times New Roman" charset="0"/>
              </a:rPr>
              <a:t>[7] </a:t>
            </a:r>
            <a:r>
              <a:rPr lang="en-US" sz="1600" b="1" dirty="0" err="1" smtClean="0">
                <a:ea typeface="Times New Roman" charset="0"/>
                <a:cs typeface="Times New Roman" charset="0"/>
              </a:rPr>
              <a:t>Boicea</a:t>
            </a:r>
            <a:r>
              <a:rPr lang="en-US" sz="1600" b="1" dirty="0">
                <a:ea typeface="Times New Roman" charset="0"/>
                <a:cs typeface="Times New Roman" charset="0"/>
              </a:rPr>
              <a:t>, A., </a:t>
            </a:r>
            <a:r>
              <a:rPr lang="en-US" sz="1600" b="1" dirty="0" err="1">
                <a:ea typeface="Times New Roman" charset="0"/>
                <a:cs typeface="Times New Roman" charset="0"/>
              </a:rPr>
              <a:t>Radulescu</a:t>
            </a:r>
            <a:r>
              <a:rPr lang="en-US" sz="1600" b="1" dirty="0">
                <a:ea typeface="Times New Roman" charset="0"/>
                <a:cs typeface="Times New Roman" charset="0"/>
              </a:rPr>
              <a:t>, F., &amp; </a:t>
            </a:r>
            <a:r>
              <a:rPr lang="en-US" sz="1600" b="1" dirty="0" err="1">
                <a:ea typeface="Times New Roman" charset="0"/>
                <a:cs typeface="Times New Roman" charset="0"/>
              </a:rPr>
              <a:t>Agapin</a:t>
            </a:r>
            <a:r>
              <a:rPr lang="en-US" sz="1600" b="1" dirty="0">
                <a:ea typeface="Times New Roman" charset="0"/>
                <a:cs typeface="Times New Roman" charset="0"/>
              </a:rPr>
              <a:t>, L. I. (2012, September). MongoDB vs Oracle--database comparison. In Emerging Intelligent Data and Web Technologies (EIDWT), 2012 Third International Conference on (pp. 330-335). IEEE.</a:t>
            </a:r>
          </a:p>
        </p:txBody>
      </p:sp>
    </p:spTree>
    <p:extLst>
      <p:ext uri="{BB962C8B-B14F-4D97-AF65-F5344CB8AC3E}">
        <p14:creationId xmlns:p14="http://schemas.microsoft.com/office/powerpoint/2010/main" val="1968813324"/>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tretch>
            <a:fillRect/>
          </a:stretch>
        </p:blipFill>
        <p:spPr>
          <a:xfrm>
            <a:off x="0" y="0"/>
            <a:ext cx="9143999" cy="3429000"/>
          </a:xfrm>
          <a:prstGeom prst="rect">
            <a:avLst/>
          </a:prstGeom>
          <a:effectLst>
            <a:reflection blurRad="6350" stA="50000" endA="300" endPos="55000" dir="5400000" sy="-100000" algn="bl" rotWithShape="0"/>
          </a:effectLst>
        </p:spPr>
      </p:pic>
      <p:graphicFrame>
        <p:nvGraphicFramePr>
          <p:cNvPr id="5" name="Table 4"/>
          <p:cNvGraphicFramePr>
            <a:graphicFrameLocks noGrp="1"/>
          </p:cNvGraphicFramePr>
          <p:nvPr>
            <p:extLst>
              <p:ext uri="{D42A27DB-BD31-4B8C-83A1-F6EECF244321}">
                <p14:modId xmlns:p14="http://schemas.microsoft.com/office/powerpoint/2010/main" val="648665520"/>
              </p:ext>
            </p:extLst>
          </p:nvPr>
        </p:nvGraphicFramePr>
        <p:xfrm>
          <a:off x="827583" y="1714500"/>
          <a:ext cx="7488831" cy="4930785"/>
        </p:xfrm>
        <a:graphic>
          <a:graphicData uri="http://schemas.openxmlformats.org/drawingml/2006/table">
            <a:tbl>
              <a:tblPr firstRow="1" firstCol="1" bandRow="1">
                <a:tableStyleId>{5C22544A-7EE6-4342-B048-85BDC9FD1C3A}</a:tableStyleId>
              </a:tblPr>
              <a:tblGrid>
                <a:gridCol w="1545408"/>
                <a:gridCol w="999007"/>
                <a:gridCol w="1025806"/>
                <a:gridCol w="1015384"/>
                <a:gridCol w="967741"/>
                <a:gridCol w="1003475"/>
                <a:gridCol w="932010"/>
              </a:tblGrid>
              <a:tr h="627327">
                <a:tc>
                  <a:txBody>
                    <a:bodyPr/>
                    <a:lstStyle/>
                    <a:p>
                      <a:pPr indent="182880" algn="ctr">
                        <a:lnSpc>
                          <a:spcPct val="95000"/>
                        </a:lnSpc>
                        <a:spcAft>
                          <a:spcPts val="600"/>
                        </a:spcAft>
                        <a:tabLst>
                          <a:tab pos="182880" algn="l"/>
                        </a:tabLst>
                      </a:pPr>
                      <a:r>
                        <a:rPr lang="en-US" sz="1600" b="1" spc="-5" dirty="0">
                          <a:effectLst/>
                        </a:rPr>
                        <a:t>No. of Records</a:t>
                      </a:r>
                      <a:endParaRPr lang="en-US" sz="1600" b="1" spc="-5" dirty="0">
                        <a:effectLst/>
                        <a:latin typeface="Times New Roman" charset="0"/>
                        <a:ea typeface="MS Mincho" charset="-128"/>
                      </a:endParaRPr>
                    </a:p>
                  </a:txBody>
                  <a:tcPr marL="68580" marR="68580" marT="0" marB="0"/>
                </a:tc>
                <a:tc gridSpan="3">
                  <a:txBody>
                    <a:bodyPr/>
                    <a:lstStyle/>
                    <a:p>
                      <a:pPr indent="182880" algn="ctr">
                        <a:lnSpc>
                          <a:spcPct val="95000"/>
                        </a:lnSpc>
                        <a:spcAft>
                          <a:spcPts val="600"/>
                        </a:spcAft>
                        <a:tabLst>
                          <a:tab pos="182880" algn="l"/>
                        </a:tabLst>
                      </a:pPr>
                      <a:r>
                        <a:rPr lang="en-US" sz="1600" b="1" spc="-5">
                          <a:effectLst/>
                        </a:rPr>
                        <a:t>Oracle Database</a:t>
                      </a:r>
                      <a:endParaRPr lang="en-US" sz="1600" b="1" spc="-5">
                        <a:effectLst/>
                        <a:latin typeface="Times New Roman" charset="0"/>
                        <a:ea typeface="MS Mincho" charset="-128"/>
                      </a:endParaRPr>
                    </a:p>
                  </a:txBody>
                  <a:tcPr marL="68580" marR="68580" marT="0" marB="0"/>
                </a:tc>
                <a:tc hMerge="1">
                  <a:txBody>
                    <a:bodyPr/>
                    <a:lstStyle/>
                    <a:p>
                      <a:endParaRPr lang="en-US"/>
                    </a:p>
                  </a:txBody>
                  <a:tcPr/>
                </a:tc>
                <a:tc hMerge="1">
                  <a:txBody>
                    <a:bodyPr/>
                    <a:lstStyle/>
                    <a:p>
                      <a:endParaRPr lang="en-US"/>
                    </a:p>
                  </a:txBody>
                  <a:tcPr/>
                </a:tc>
                <a:tc gridSpan="3">
                  <a:txBody>
                    <a:bodyPr/>
                    <a:lstStyle/>
                    <a:p>
                      <a:pPr indent="182880" algn="ctr">
                        <a:lnSpc>
                          <a:spcPct val="95000"/>
                        </a:lnSpc>
                        <a:spcAft>
                          <a:spcPts val="600"/>
                        </a:spcAft>
                        <a:tabLst>
                          <a:tab pos="182880" algn="l"/>
                        </a:tabLst>
                      </a:pPr>
                      <a:r>
                        <a:rPr lang="en-US" sz="1600" b="1" spc="-5">
                          <a:effectLst/>
                        </a:rPr>
                        <a:t>MongoDB</a:t>
                      </a:r>
                      <a:endParaRPr lang="en-US" sz="1600" b="1" spc="-5">
                        <a:effectLst/>
                        <a:latin typeface="Times New Roman" charset="0"/>
                        <a:ea typeface="MS Mincho" charset="-128"/>
                      </a:endParaRPr>
                    </a:p>
                  </a:txBody>
                  <a:tcPr marL="68580" marR="68580" marT="0" marB="0"/>
                </a:tc>
                <a:tc hMerge="1">
                  <a:txBody>
                    <a:bodyPr/>
                    <a:lstStyle/>
                    <a:p>
                      <a:endParaRPr lang="en-US"/>
                    </a:p>
                  </a:txBody>
                  <a:tcPr/>
                </a:tc>
                <a:tc hMerge="1">
                  <a:txBody>
                    <a:bodyPr/>
                    <a:lstStyle/>
                    <a:p>
                      <a:endParaRPr lang="en-US"/>
                    </a:p>
                  </a:txBody>
                  <a:tcPr/>
                </a:tc>
              </a:tr>
              <a:tr h="627327">
                <a:tc>
                  <a:txBody>
                    <a:bodyPr/>
                    <a:lstStyle/>
                    <a:p>
                      <a:pPr indent="182880" algn="r">
                        <a:lnSpc>
                          <a:spcPct val="95000"/>
                        </a:lnSpc>
                        <a:spcAft>
                          <a:spcPts val="600"/>
                        </a:spcAft>
                        <a:tabLst>
                          <a:tab pos="182880" algn="l"/>
                        </a:tabLst>
                      </a:pPr>
                      <a:r>
                        <a:rPr lang="en-US" sz="1600" b="1" spc="-5">
                          <a:effectLst/>
                        </a:rPr>
                        <a:t> </a:t>
                      </a:r>
                      <a:endParaRPr lang="en-US" sz="1600" b="1" spc="-5">
                        <a:effectLst/>
                        <a:latin typeface="Times New Roman" charset="0"/>
                        <a:ea typeface="MS Mincho" charset="-128"/>
                      </a:endParaRPr>
                    </a:p>
                  </a:txBody>
                  <a:tcPr marL="68580" marR="68580" marT="0" marB="0"/>
                </a:tc>
                <a:tc>
                  <a:txBody>
                    <a:bodyPr/>
                    <a:lstStyle/>
                    <a:p>
                      <a:pPr indent="182880" algn="ctr">
                        <a:lnSpc>
                          <a:spcPct val="95000"/>
                        </a:lnSpc>
                        <a:spcAft>
                          <a:spcPts val="600"/>
                        </a:spcAft>
                        <a:tabLst>
                          <a:tab pos="182880" algn="l"/>
                        </a:tabLst>
                      </a:pPr>
                      <a:r>
                        <a:rPr lang="en-US" sz="1600" b="1" spc="-5">
                          <a:effectLst/>
                        </a:rPr>
                        <a:t>Insert</a:t>
                      </a:r>
                      <a:endParaRPr lang="en-US" sz="1600" b="1" spc="-5">
                        <a:effectLst/>
                        <a:latin typeface="Times New Roman" charset="0"/>
                        <a:ea typeface="MS Mincho" charset="-128"/>
                      </a:endParaRPr>
                    </a:p>
                  </a:txBody>
                  <a:tcPr marL="68580" marR="68580" marT="0" marB="0"/>
                </a:tc>
                <a:tc>
                  <a:txBody>
                    <a:bodyPr/>
                    <a:lstStyle/>
                    <a:p>
                      <a:pPr indent="182880" algn="ctr">
                        <a:lnSpc>
                          <a:spcPct val="95000"/>
                        </a:lnSpc>
                        <a:spcAft>
                          <a:spcPts val="600"/>
                        </a:spcAft>
                        <a:tabLst>
                          <a:tab pos="182880" algn="l"/>
                        </a:tabLst>
                      </a:pPr>
                      <a:r>
                        <a:rPr lang="en-US" sz="1600" b="1" spc="-5">
                          <a:effectLst/>
                        </a:rPr>
                        <a:t>Update</a:t>
                      </a:r>
                      <a:endParaRPr lang="en-US" sz="1600" b="1" spc="-5">
                        <a:effectLst/>
                        <a:latin typeface="Times New Roman" charset="0"/>
                        <a:ea typeface="MS Mincho" charset="-128"/>
                      </a:endParaRPr>
                    </a:p>
                  </a:txBody>
                  <a:tcPr marL="68580" marR="68580" marT="0" marB="0"/>
                </a:tc>
                <a:tc>
                  <a:txBody>
                    <a:bodyPr/>
                    <a:lstStyle/>
                    <a:p>
                      <a:pPr indent="182880" algn="ctr">
                        <a:lnSpc>
                          <a:spcPct val="95000"/>
                        </a:lnSpc>
                        <a:spcAft>
                          <a:spcPts val="600"/>
                        </a:spcAft>
                        <a:tabLst>
                          <a:tab pos="182880" algn="l"/>
                        </a:tabLst>
                      </a:pPr>
                      <a:r>
                        <a:rPr lang="en-US" sz="1600" b="1" spc="-5">
                          <a:effectLst/>
                        </a:rPr>
                        <a:t>Delete</a:t>
                      </a:r>
                      <a:endParaRPr lang="en-US" sz="1600" b="1" spc="-5">
                        <a:effectLst/>
                        <a:latin typeface="Times New Roman" charset="0"/>
                        <a:ea typeface="MS Mincho" charset="-128"/>
                      </a:endParaRPr>
                    </a:p>
                  </a:txBody>
                  <a:tcPr marL="68580" marR="68580" marT="0" marB="0"/>
                </a:tc>
                <a:tc>
                  <a:txBody>
                    <a:bodyPr/>
                    <a:lstStyle/>
                    <a:p>
                      <a:pPr indent="182880" algn="ctr">
                        <a:lnSpc>
                          <a:spcPct val="95000"/>
                        </a:lnSpc>
                        <a:spcAft>
                          <a:spcPts val="600"/>
                        </a:spcAft>
                        <a:tabLst>
                          <a:tab pos="182880" algn="l"/>
                        </a:tabLst>
                      </a:pPr>
                      <a:r>
                        <a:rPr lang="en-US" sz="1600" b="1" spc="-5">
                          <a:effectLst/>
                        </a:rPr>
                        <a:t>Insert</a:t>
                      </a:r>
                      <a:endParaRPr lang="en-US" sz="1600" b="1" spc="-5">
                        <a:effectLst/>
                        <a:latin typeface="Times New Roman" charset="0"/>
                        <a:ea typeface="MS Mincho" charset="-128"/>
                      </a:endParaRPr>
                    </a:p>
                  </a:txBody>
                  <a:tcPr marL="68580" marR="68580" marT="0" marB="0"/>
                </a:tc>
                <a:tc>
                  <a:txBody>
                    <a:bodyPr/>
                    <a:lstStyle/>
                    <a:p>
                      <a:pPr indent="182880" algn="ctr">
                        <a:lnSpc>
                          <a:spcPct val="95000"/>
                        </a:lnSpc>
                        <a:spcAft>
                          <a:spcPts val="600"/>
                        </a:spcAft>
                        <a:tabLst>
                          <a:tab pos="182880" algn="l"/>
                        </a:tabLst>
                      </a:pPr>
                      <a:r>
                        <a:rPr lang="en-US" sz="1600" b="1" spc="-5">
                          <a:effectLst/>
                        </a:rPr>
                        <a:t>Update</a:t>
                      </a:r>
                      <a:endParaRPr lang="en-US" sz="1600" b="1" spc="-5">
                        <a:effectLst/>
                        <a:latin typeface="Times New Roman" charset="0"/>
                        <a:ea typeface="MS Mincho" charset="-128"/>
                      </a:endParaRPr>
                    </a:p>
                  </a:txBody>
                  <a:tcPr marL="68580" marR="68580" marT="0" marB="0"/>
                </a:tc>
                <a:tc>
                  <a:txBody>
                    <a:bodyPr/>
                    <a:lstStyle/>
                    <a:p>
                      <a:pPr indent="182880" algn="ctr">
                        <a:lnSpc>
                          <a:spcPct val="95000"/>
                        </a:lnSpc>
                        <a:spcAft>
                          <a:spcPts val="600"/>
                        </a:spcAft>
                        <a:tabLst>
                          <a:tab pos="182880" algn="l"/>
                        </a:tabLst>
                      </a:pPr>
                      <a:r>
                        <a:rPr lang="en-US" sz="1600" b="1" spc="-5">
                          <a:effectLst/>
                        </a:rPr>
                        <a:t>Delete</a:t>
                      </a:r>
                      <a:endParaRPr lang="en-US" sz="1600" b="1" spc="-5">
                        <a:effectLst/>
                        <a:latin typeface="Times New Roman" charset="0"/>
                        <a:ea typeface="MS Mincho" charset="-128"/>
                      </a:endParaRPr>
                    </a:p>
                  </a:txBody>
                  <a:tcPr marL="68580" marR="68580" marT="0" marB="0"/>
                </a:tc>
              </a:tr>
              <a:tr h="627327">
                <a:tc>
                  <a:txBody>
                    <a:bodyPr/>
                    <a:lstStyle/>
                    <a:p>
                      <a:pPr indent="182880" algn="r">
                        <a:lnSpc>
                          <a:spcPct val="95000"/>
                        </a:lnSpc>
                        <a:spcAft>
                          <a:spcPts val="600"/>
                        </a:spcAft>
                        <a:tabLst>
                          <a:tab pos="182880" algn="l"/>
                        </a:tabLst>
                      </a:pPr>
                      <a:r>
                        <a:rPr lang="en-US" sz="1600" b="1" spc="-5">
                          <a:effectLst/>
                        </a:rPr>
                        <a:t>10</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31</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453</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94</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800</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a:t>
                      </a:r>
                      <a:endParaRPr lang="en-US" sz="1600" b="1" spc="-5">
                        <a:effectLst/>
                        <a:latin typeface="Times New Roman" charset="0"/>
                        <a:ea typeface="MS Mincho" charset="-128"/>
                      </a:endParaRPr>
                    </a:p>
                  </a:txBody>
                  <a:tcPr marL="68580" marR="68580" marT="0" marB="0"/>
                </a:tc>
              </a:tr>
              <a:tr h="313663">
                <a:tc>
                  <a:txBody>
                    <a:bodyPr/>
                    <a:lstStyle/>
                    <a:p>
                      <a:pPr indent="182880" algn="r">
                        <a:lnSpc>
                          <a:spcPct val="95000"/>
                        </a:lnSpc>
                        <a:spcAft>
                          <a:spcPts val="600"/>
                        </a:spcAft>
                        <a:tabLst>
                          <a:tab pos="182880" algn="l"/>
                        </a:tabLst>
                      </a:pPr>
                      <a:r>
                        <a:rPr lang="en-US" sz="1600" b="1" spc="-5" dirty="0" smtClean="0">
                          <a:effectLst/>
                        </a:rPr>
                        <a:t>100</a:t>
                      </a:r>
                    </a:p>
                    <a:p>
                      <a:pPr indent="182880" algn="r">
                        <a:lnSpc>
                          <a:spcPct val="95000"/>
                        </a:lnSpc>
                        <a:spcAft>
                          <a:spcPts val="600"/>
                        </a:spcAft>
                        <a:tabLst>
                          <a:tab pos="182880" algn="l"/>
                        </a:tabLst>
                      </a:pPr>
                      <a:endParaRPr lang="en-US" sz="1600" b="1" spc="-5" dirty="0" smtClean="0">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47</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47</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47</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4</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a:t>
                      </a:r>
                      <a:endParaRPr lang="en-US" sz="1600" b="1" spc="-5">
                        <a:effectLst/>
                        <a:latin typeface="Times New Roman" charset="0"/>
                        <a:ea typeface="MS Mincho" charset="-128"/>
                      </a:endParaRPr>
                    </a:p>
                  </a:txBody>
                  <a:tcPr marL="68580" marR="68580" marT="0" marB="0"/>
                </a:tc>
              </a:tr>
              <a:tr h="627327">
                <a:tc>
                  <a:txBody>
                    <a:bodyPr/>
                    <a:lstStyle/>
                    <a:p>
                      <a:pPr indent="182880" algn="r">
                        <a:lnSpc>
                          <a:spcPct val="95000"/>
                        </a:lnSpc>
                        <a:spcAft>
                          <a:spcPts val="600"/>
                        </a:spcAft>
                        <a:tabLst>
                          <a:tab pos="182880" algn="l"/>
                        </a:tabLst>
                      </a:pPr>
                      <a:r>
                        <a:rPr lang="en-US" sz="1600" b="1" spc="-5">
                          <a:effectLst/>
                        </a:rPr>
                        <a:t>1000</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1563</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47</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62</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40</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a:t>
                      </a:r>
                      <a:endParaRPr lang="en-US" sz="1600" b="1" spc="-5">
                        <a:effectLst/>
                        <a:latin typeface="Times New Roman" charset="0"/>
                        <a:ea typeface="MS Mincho" charset="-128"/>
                      </a:endParaRPr>
                    </a:p>
                  </a:txBody>
                  <a:tcPr marL="68580" marR="68580" marT="0" marB="0"/>
                </a:tc>
              </a:tr>
              <a:tr h="627327">
                <a:tc>
                  <a:txBody>
                    <a:bodyPr/>
                    <a:lstStyle/>
                    <a:p>
                      <a:pPr indent="182880" algn="r">
                        <a:lnSpc>
                          <a:spcPct val="95000"/>
                        </a:lnSpc>
                        <a:spcAft>
                          <a:spcPts val="600"/>
                        </a:spcAft>
                        <a:tabLst>
                          <a:tab pos="182880" algn="l"/>
                        </a:tabLst>
                      </a:pPr>
                      <a:r>
                        <a:rPr lang="en-US" sz="1600" b="1" spc="-5">
                          <a:effectLst/>
                        </a:rPr>
                        <a:t>10000</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8750</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94</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94</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681</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a:t>
                      </a:r>
                      <a:endParaRPr lang="en-US" sz="1600" b="1" spc="-5">
                        <a:effectLst/>
                        <a:latin typeface="Times New Roman" charset="0"/>
                        <a:ea typeface="MS Mincho" charset="-128"/>
                      </a:endParaRPr>
                    </a:p>
                  </a:txBody>
                  <a:tcPr marL="68580" marR="68580" marT="0" marB="0"/>
                </a:tc>
              </a:tr>
              <a:tr h="627327">
                <a:tc>
                  <a:txBody>
                    <a:bodyPr/>
                    <a:lstStyle/>
                    <a:p>
                      <a:pPr indent="182880" algn="r">
                        <a:lnSpc>
                          <a:spcPct val="95000"/>
                        </a:lnSpc>
                        <a:spcAft>
                          <a:spcPts val="600"/>
                        </a:spcAft>
                        <a:tabLst>
                          <a:tab pos="182880" algn="l"/>
                        </a:tabLst>
                      </a:pPr>
                      <a:r>
                        <a:rPr lang="en-US" sz="1600" b="1" spc="-5">
                          <a:effectLst/>
                        </a:rPr>
                        <a:t>100000</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83287</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1343</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1234</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4350</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2</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1</a:t>
                      </a:r>
                      <a:endParaRPr lang="en-US" sz="1600" b="1" spc="-5">
                        <a:effectLst/>
                        <a:latin typeface="Times New Roman" charset="0"/>
                        <a:ea typeface="MS Mincho" charset="-128"/>
                      </a:endParaRPr>
                    </a:p>
                  </a:txBody>
                  <a:tcPr marL="68580" marR="68580" marT="0" marB="0"/>
                </a:tc>
              </a:tr>
              <a:tr h="627327">
                <a:tc>
                  <a:txBody>
                    <a:bodyPr/>
                    <a:lstStyle/>
                    <a:p>
                      <a:pPr indent="182880" algn="r">
                        <a:lnSpc>
                          <a:spcPct val="95000"/>
                        </a:lnSpc>
                        <a:spcAft>
                          <a:spcPts val="600"/>
                        </a:spcAft>
                        <a:tabLst>
                          <a:tab pos="182880" algn="l"/>
                        </a:tabLst>
                      </a:pPr>
                      <a:r>
                        <a:rPr lang="en-US" sz="1600" b="1" spc="-5">
                          <a:effectLst/>
                        </a:rPr>
                        <a:t>1000000</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882078</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27782</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38079</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57871</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a:effectLst/>
                        </a:rPr>
                        <a:t>3</a:t>
                      </a:r>
                      <a:endParaRPr lang="en-US" sz="1600" b="1" spc="-5">
                        <a:effectLst/>
                        <a:latin typeface="Times New Roman" charset="0"/>
                        <a:ea typeface="MS Mincho" charset="-128"/>
                      </a:endParaRPr>
                    </a:p>
                  </a:txBody>
                  <a:tcPr marL="68580" marR="68580" marT="0" marB="0"/>
                </a:tc>
                <a:tc>
                  <a:txBody>
                    <a:bodyPr/>
                    <a:lstStyle/>
                    <a:p>
                      <a:pPr indent="182880" algn="r">
                        <a:lnSpc>
                          <a:spcPct val="95000"/>
                        </a:lnSpc>
                        <a:spcAft>
                          <a:spcPts val="600"/>
                        </a:spcAft>
                        <a:tabLst>
                          <a:tab pos="182880" algn="l"/>
                        </a:tabLst>
                      </a:pPr>
                      <a:r>
                        <a:rPr lang="en-US" sz="1600" b="1" spc="-5" dirty="0">
                          <a:effectLst/>
                        </a:rPr>
                        <a:t>1</a:t>
                      </a:r>
                      <a:endParaRPr lang="en-US" sz="1600" b="1" spc="-5" dirty="0">
                        <a:effectLst/>
                        <a:latin typeface="Times New Roman" charset="0"/>
                        <a:ea typeface="MS Mincho" charset="-128"/>
                      </a:endParaRPr>
                    </a:p>
                  </a:txBody>
                  <a:tcPr marL="68580" marR="68580" marT="0" marB="0"/>
                </a:tc>
              </a:tr>
            </a:tbl>
          </a:graphicData>
        </a:graphic>
      </p:graphicFrame>
      <p:sp>
        <p:nvSpPr>
          <p:cNvPr id="6" name="TextBox 5"/>
          <p:cNvSpPr txBox="1"/>
          <p:nvPr/>
        </p:nvSpPr>
        <p:spPr>
          <a:xfrm>
            <a:off x="926591" y="404664"/>
            <a:ext cx="7290814" cy="954107"/>
          </a:xfrm>
          <a:prstGeom prst="rect">
            <a:avLst/>
          </a:prstGeom>
          <a:noFill/>
        </p:spPr>
        <p:txBody>
          <a:bodyPr wrap="square" rtlCol="0">
            <a:spAutoFit/>
            <a:scene3d>
              <a:camera prst="orthographicFront"/>
              <a:lightRig rig="threePt" dir="t"/>
            </a:scene3d>
            <a:sp3d extrusionH="57150">
              <a:bevelT w="82550" h="38100" prst="coolSlant"/>
            </a:sp3d>
          </a:bodyPr>
          <a:lstStyle/>
          <a:p>
            <a:r>
              <a:rPr lang="en-US" sz="4000" b="1" dirty="0" smtClean="0">
                <a:effectLst>
                  <a:reflection blurRad="6350" stA="50000" endA="300" endPos="50000" dist="29997" dir="5400000" sy="-100000" algn="bl" rotWithShape="0"/>
                </a:effectLst>
              </a:rPr>
              <a:t>REVIEW of RELATED </a:t>
            </a:r>
            <a:r>
              <a:rPr lang="en-US" sz="4000" b="1" dirty="0" smtClean="0">
                <a:effectLst>
                  <a:reflection blurRad="6350" stA="50000" endA="300" endPos="50000" dist="29997" dir="5400000" sy="-100000" algn="bl" rotWithShape="0"/>
                </a:effectLst>
              </a:rPr>
              <a:t>LITERATURE</a:t>
            </a:r>
          </a:p>
          <a:p>
            <a:r>
              <a:rPr lang="en-US" sz="1600" b="1" dirty="0" smtClean="0">
                <a:effectLst>
                  <a:reflection blurRad="6350" stA="50000" endA="300" endPos="50000" dist="29997" dir="5400000" sy="-100000" algn="bl" rotWithShape="0"/>
                </a:effectLst>
              </a:rPr>
              <a:t>(continuation)</a:t>
            </a:r>
            <a:endParaRPr lang="en-US" sz="1600" b="1" dirty="0">
              <a:effectLst>
                <a:reflection blurRad="6350" stA="50000" endA="300" endPos="50000" dist="29997" dir="5400000" sy="-100000" algn="bl" rotWithShape="0"/>
              </a:effectLst>
            </a:endParaRPr>
          </a:p>
        </p:txBody>
      </p:sp>
      <p:sp>
        <p:nvSpPr>
          <p:cNvPr id="7" name="Rectangle 6"/>
          <p:cNvSpPr/>
          <p:nvPr/>
        </p:nvSpPr>
        <p:spPr>
          <a:xfrm>
            <a:off x="2350035" y="1345168"/>
            <a:ext cx="4466094" cy="369332"/>
          </a:xfrm>
          <a:prstGeom prst="rect">
            <a:avLst/>
          </a:prstGeom>
        </p:spPr>
        <p:txBody>
          <a:bodyPr wrap="none">
            <a:spAutoFit/>
          </a:bodyPr>
          <a:lstStyle/>
          <a:p>
            <a:pPr algn="ctr">
              <a:spcAft>
                <a:spcPts val="0"/>
              </a:spcAft>
            </a:pPr>
            <a:r>
              <a:rPr lang="en-US" b="1" dirty="0">
                <a:ea typeface="Times New Roman" charset="0"/>
              </a:rPr>
              <a:t>Table 1. Operation times comparison(</a:t>
            </a:r>
            <a:r>
              <a:rPr lang="en-US" b="1" dirty="0" err="1">
                <a:ea typeface="Times New Roman" charset="0"/>
              </a:rPr>
              <a:t>msec</a:t>
            </a:r>
            <a:r>
              <a:rPr lang="en-US" b="1" dirty="0">
                <a:ea typeface="Times New Roman" charset="0"/>
              </a:rPr>
              <a:t>)</a:t>
            </a:r>
            <a:endParaRPr lang="en-US" sz="2400" b="1" dirty="0">
              <a:effectLst/>
              <a:ea typeface="Times New Roman" charset="0"/>
            </a:endParaRPr>
          </a:p>
        </p:txBody>
      </p:sp>
    </p:spTree>
    <p:extLst>
      <p:ext uri="{BB962C8B-B14F-4D97-AF65-F5344CB8AC3E}">
        <p14:creationId xmlns:p14="http://schemas.microsoft.com/office/powerpoint/2010/main" val="881632821"/>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9fa4f1cb33d0adf6968f5be6bef4df8">
  <xsd:schema xmlns:xsd="http://www.w3.org/2001/XMLSchema" xmlns:xs="http://www.w3.org/2001/XMLSchema" xmlns:p="http://schemas.microsoft.com/office/2006/metadata/properties" xmlns:ns2="4873beb7-5857-4685-be1f-d57550cc96cc" targetNamespace="http://schemas.microsoft.com/office/2006/metadata/properties" ma:root="true" ma:fieldsID="55b7f5ed55d98ec7e6cb9419faa4821a"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MarketGroupTiers"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ma:readOnly="false">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MarketGroupTiers" ma:index="75" nillable="true" ma:displayName="Loc Market Group Tiers [deprecated]" ma:default="" ma:internalName="LocMarketGroupTiers" ma:readOnly="false">
      <xsd:simpleType>
        <xsd:restriction base="dms:Unknown"/>
      </xsd:simpleType>
    </xsd:element>
    <xsd:element name="LocNewPublishedVersionLookup" ma:index="76"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7"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8"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9"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80"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1" nillable="true" ma:displayName="Loc Priority" ma:default="" ma:internalName="IntlLocPriority" ma:readOnly="false">
      <xsd:simpleType>
        <xsd:restriction base="dms:Unknown"/>
      </xsd:simpleType>
    </xsd:element>
    <xsd:element name="LocProcessedForHandoffsLookup" ma:index="82"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3"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4"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5"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6" nillable="true" ma:displayName="Loc Recommended Handoff" ma:default="" ma:indexed="true" ma:internalName="LocRecommendedHandoff" ma:readOnly="false">
      <xsd:simpleType>
        <xsd:restriction base="dms:Text"/>
      </xsd:simpleType>
    </xsd:element>
    <xsd:element name="LocalizationTagsTaxHTField0" ma:index="88"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9" nillable="true" ma:displayName="Machine Translated" ma:default="" ma:internalName="MachineTranslated" ma:readOnly="false">
      <xsd:simpleType>
        <xsd:restriction base="dms:Boolean"/>
      </xsd:simpleType>
    </xsd:element>
    <xsd:element name="Manager" ma:index="90" nillable="true" ma:displayName="Manager" ma:hidden="true" ma:internalName="Manager" ma:readOnly="false">
      <xsd:simpleType>
        <xsd:restriction base="dms:Text"/>
      </xsd:simpleType>
    </xsd:element>
    <xsd:element name="Markets" ma:index="91"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2" nillable="true" ma:displayName="Milestone" ma:default="" ma:internalName="Milestone" ma:readOnly="false">
      <xsd:simpleType>
        <xsd:restriction base="dms:Unknown"/>
      </xsd:simpleType>
    </xsd:element>
    <xsd:element name="TPNamespace" ma:index="95" nillable="true" ma:displayName="Namespace" ma:default="" ma:internalName="TPNamespace">
      <xsd:simpleType>
        <xsd:restriction base="dms:Text"/>
      </xsd:simpleType>
    </xsd:element>
    <xsd:element name="NumericId" ma:index="96" nillable="true" ma:displayName="Numeric ID" ma:default="" ma:indexed="true" ma:internalName="NumericId" ma:readOnly="false">
      <xsd:simpleType>
        <xsd:restriction base="dms:Number"/>
      </xsd:simpleType>
    </xsd:element>
    <xsd:element name="NumOfRatingsLookup" ma:index="97"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8" nillable="true" ma:displayName="OOCacheId" ma:internalName="OOCacheId" ma:readOnly="false">
      <xsd:simpleType>
        <xsd:restriction base="dms:Text"/>
      </xsd:simpleType>
    </xsd:element>
    <xsd:element name="OpenTemplate" ma:index="99" nillable="true" ma:displayName="Open Template" ma:default="true" ma:internalName="OpenTemplate">
      <xsd:simpleType>
        <xsd:restriction base="dms:Boolean"/>
      </xsd:simpleType>
    </xsd:element>
    <xsd:element name="OriginAsset" ma:index="100" nillable="true" ma:displayName="Origin Asset" ma:default="" ma:internalName="OriginAsset" ma:readOnly="false">
      <xsd:simpleType>
        <xsd:restriction base="dms:Text"/>
      </xsd:simpleType>
    </xsd:element>
    <xsd:element name="OriginalRelease" ma:index="101"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2" nillable="true" ma:displayName="Original Source Market Group" ma:default="" ma:internalName="OriginalSourceMarket" ma:readOnly="false">
      <xsd:simpleType>
        <xsd:restriction base="dms:Text"/>
      </xsd:simpleType>
    </xsd:element>
    <xsd:element name="OutputCachingOn" ma:index="103" nillable="true" ma:displayName="Output Caching" ma:default="true" ma:hidden="true" ma:internalName="OutputCachingOn" ma:readOnly="false">
      <xsd:simpleType>
        <xsd:restriction base="dms:Boolean"/>
      </xsd:simpleType>
    </xsd:element>
    <xsd:element name="ParentAssetId" ma:index="104" nillable="true" ma:displayName="Parent Asset Id" ma:default="" ma:internalName="ParentAssetId" ma:readOnly="false">
      <xsd:simpleType>
        <xsd:restriction base="dms:Text"/>
      </xsd:simpleType>
    </xsd:element>
    <xsd:element name="PlannedPubDate" ma:index="105" nillable="true" ma:displayName="Planned Publish Date" ma:default="" ma:indexed="true" ma:internalName="PlannedPubDate" ma:readOnly="false">
      <xsd:simpleType>
        <xsd:restriction base="dms:DateTime"/>
      </xsd:simpleType>
    </xsd:element>
    <xsd:element name="PolicheckWords" ma:index="106" nillable="true" ma:displayName="Policheck Words" ma:default="" ma:internalName="PolicheckWords" ma:readOnly="false">
      <xsd:simpleType>
        <xsd:restriction base="dms:Text"/>
      </xsd:simpleType>
    </xsd:element>
    <xsd:element name="BusinessGroup" ma:index="107" nillable="true" ma:displayName="Product Division Owner" ma:default="" ma:internalName="BusinessGroup" ma:readOnly="false">
      <xsd:simpleType>
        <xsd:restriction base="dms:Unknown"/>
      </xsd:simpleType>
    </xsd:element>
    <xsd:element name="UAProjectedTotalWords" ma:index="108" nillable="true" ma:displayName="Projected Word Count" ma:default="" ma:internalName="UAProjectedTotalWords" ma:readOnly="false">
      <xsd:simpleType>
        <xsd:restriction base="dms:Unknown"/>
      </xsd:simpleType>
    </xsd:element>
    <xsd:element name="Provider" ma:index="109" nillable="true" ma:displayName="Provider" ma:default="" ma:internalName="Provider" ma:readOnly="false">
      <xsd:simpleType>
        <xsd:restriction base="dms:Unknown"/>
      </xsd:simpleType>
    </xsd:element>
    <xsd:element name="Providers" ma:index="110" nillable="true" ma:displayName="Providers" ma:default="" ma:internalName="Providers" ma:readOnly="false">
      <xsd:simpleType>
        <xsd:restriction base="dms:Unknown"/>
      </xsd:simpleType>
    </xsd:element>
    <xsd:element name="PublishStatusLookup" ma:index="111"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2" nillable="true" ma:displayName="Publish Target" ma:default="OfficeOnlineVNext" ma:internalName="PublishTargets" ma:readOnly="false">
      <xsd:simpleType>
        <xsd:restriction base="dms:Unknown"/>
      </xsd:simpleType>
    </xsd:element>
    <xsd:element name="RecommendationsModifier" ma:index="113" nillable="true" ma:displayName="Recommendations Modifier" ma:default="" ma:internalName="RecommendationsModifier" ma:readOnly="false">
      <xsd:simpleType>
        <xsd:restriction base="dms:Number"/>
      </xsd:simpleType>
    </xsd:element>
    <xsd:element name="ArtSampleDocs" ma:index="114" nillable="true" ma:displayName="Sample Docs" ma:default="" ma:hidden="true" ma:internalName="ArtSampleDocs" ma:readOnly="false">
      <xsd:simpleType>
        <xsd:restriction base="dms:Text"/>
      </xsd:simpleType>
    </xsd:element>
    <xsd:element name="ScenarioTagsTaxHTField0" ma:index="116"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8"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9" nillable="true" ma:displayName="Source Title" ma:default="" ma:indexed="true" ma:internalName="SourceTitle" ma:readOnly="false">
      <xsd:simpleType>
        <xsd:restriction base="dms:Text"/>
      </xsd:simpleType>
    </xsd:element>
    <xsd:element name="CSXSubmissionDate" ma:index="120" nillable="true" ma:displayName="Submission Date" ma:default="" ma:internalName="CSXSubmissionDate" ma:readOnly="false">
      <xsd:simpleType>
        <xsd:restriction base="dms:DateTime"/>
      </xsd:simpleType>
    </xsd:element>
    <xsd:element name="SubmitterId" ma:index="121" nillable="true" ma:displayName="Submitter ID" ma:default="" ma:internalName="SubmitterId" ma:readOnly="false">
      <xsd:simpleType>
        <xsd:restriction base="dms:Text"/>
      </xsd:simpleType>
    </xsd:element>
    <xsd:element name="TaxCatchAll" ma:index="122"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3"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4" nillable="true" ma:displayName="Template Status" ma:default="" ma:internalName="TemplateStatus">
      <xsd:simpleType>
        <xsd:restriction base="dms:Unknown"/>
      </xsd:simpleType>
    </xsd:element>
    <xsd:element name="TemplateTemplateType" ma:index="125" nillable="true" ma:displayName="Template Type" ma:default="" ma:internalName="TemplateTemplateType">
      <xsd:simpleType>
        <xsd:restriction base="dms:Unknown"/>
      </xsd:simpleType>
    </xsd:element>
    <xsd:element name="ThumbnailAssetId" ma:index="126" nillable="true" ma:displayName="Thumbnail Image Asset" ma:default="" ma:internalName="ThumbnailAssetId" ma:readOnly="false">
      <xsd:simpleType>
        <xsd:restriction base="dms:Text"/>
      </xsd:simpleType>
    </xsd:element>
    <xsd:element name="TimesCloned" ma:index="127" nillable="true" ma:displayName="Times Cloned" ma:default="" ma:internalName="TimesCloned" ma:readOnly="false">
      <xsd:simpleType>
        <xsd:restriction base="dms:Number"/>
      </xsd:simpleType>
    </xsd:element>
    <xsd:element name="TrustLevel" ma:index="129" nillable="true" ma:displayName="Trust Level" ma:default="1 Microsoft Managed Content" ma:internalName="TrustLevel" ma:readOnly="false">
      <xsd:simpleType>
        <xsd:restriction base="dms:Unknown"/>
      </xsd:simpleType>
    </xsd:element>
    <xsd:element name="UALocComments" ma:index="130" nillable="true" ma:displayName="UA Loc Comments" ma:default="" ma:internalName="UALocComments" ma:readOnly="false">
      <xsd:simpleType>
        <xsd:restriction base="dms:Note"/>
      </xsd:simpleType>
    </xsd:element>
    <xsd:element name="UALocRecommendation" ma:index="131"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2" nillable="true" ma:displayName="UA Notes" ma:default="" ma:internalName="UANotes" ma:readOnly="false">
      <xsd:simpleType>
        <xsd:restriction base="dms:Note"/>
      </xsd:simpleType>
    </xsd:element>
    <xsd:element name="TPAppVersion" ma:index="133" nillable="true" ma:displayName="Version" ma:default="" ma:internalName="TPAppVersion">
      <xsd:simpleType>
        <xsd:restriction base="dms:Text"/>
      </xsd:simpleType>
    </xsd:element>
    <xsd:element name="VoteCount" ma:index="134"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8"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p:properties xmlns:p="http://schemas.microsoft.com/office/2006/metadata/properties" xmlns:xsi="http://www.w3.org/2001/XMLSchema-instance">
  <documentManagement>
    <APDescription xmlns="4873beb7-5857-4685-be1f-d57550cc96cc" xsi:nil="true"/>
    <AssetExpire xmlns="4873beb7-5857-4685-be1f-d57550cc96cc">2029-05-12T07:00:00+00:00</AssetExpire>
    <IntlLangReviewDate xmlns="4873beb7-5857-4685-be1f-d57550cc96cc">2010-05-28T00:21:00+00:00</IntlLangReviewDate>
    <TPFriendlyName xmlns="4873beb7-5857-4685-be1f-d57550cc96cc" xsi:nil="true"/>
    <IntlLangReview xmlns="4873beb7-5857-4685-be1f-d57550cc96cc" xsi:nil="true"/>
    <PolicheckWords xmlns="4873beb7-5857-4685-be1f-d57550cc96cc" xsi:nil="true"/>
    <SubmitterId xmlns="4873beb7-5857-4685-be1f-d57550cc96cc" xsi:nil="true"/>
    <AcquiredFrom xmlns="4873beb7-5857-4685-be1f-d57550cc96cc">Community</AcquiredFrom>
    <EditorialStatus xmlns="4873beb7-5857-4685-be1f-d57550cc96cc" xsi:nil="true"/>
    <Markets xmlns="4873beb7-5857-4685-be1f-d57550cc96cc"/>
    <OriginAsset xmlns="4873beb7-5857-4685-be1f-d57550cc96cc" xsi:nil="true"/>
    <AssetStart xmlns="4873beb7-5857-4685-be1f-d57550cc96cc">2010-05-28T00:18:00+00:00</AssetStart>
    <FriendlyTitle xmlns="4873beb7-5857-4685-be1f-d57550cc96cc" xsi:nil="true"/>
    <MarketSpecific xmlns="4873beb7-5857-4685-be1f-d57550cc96cc">false</MarketSpecific>
    <TPNamespace xmlns="4873beb7-5857-4685-be1f-d57550cc96cc" xsi:nil="true"/>
    <PublishStatusLookup xmlns="4873beb7-5857-4685-be1f-d57550cc96cc">
      <Value>918053</Value>
      <Value>1313682</Value>
    </PublishStatusLookup>
    <APAuthor xmlns="4873beb7-5857-4685-be1f-d57550cc96cc">
      <UserInfo>
        <DisplayName>REDMOND\v-luannv</DisplayName>
        <AccountId>92</AccountId>
        <AccountType/>
      </UserInfo>
    </APAuthor>
    <TPCommandLine xmlns="4873beb7-5857-4685-be1f-d57550cc96cc" xsi:nil="true"/>
    <IntlLangReviewer xmlns="4873beb7-5857-4685-be1f-d57550cc96cc" xsi:nil="true"/>
    <OpenTemplate xmlns="4873beb7-5857-4685-be1f-d57550cc96cc">true</OpenTemplate>
    <CSXSubmissionDate xmlns="4873beb7-5857-4685-be1f-d57550cc96cc" xsi:nil="true"/>
    <Manager xmlns="4873beb7-5857-4685-be1f-d57550cc96cc" xsi:nil="true"/>
    <NumericId xmlns="4873beb7-5857-4685-be1f-d57550cc96cc" xsi:nil="true"/>
    <ParentAssetId xmlns="4873beb7-5857-4685-be1f-d57550cc96cc" xsi:nil="true"/>
    <OriginalSourceMarket xmlns="4873beb7-5857-4685-be1f-d57550cc96cc" xsi:nil="true"/>
    <ApprovalStatus xmlns="4873beb7-5857-4685-be1f-d57550cc96cc">InProgress</ApprovalStatus>
    <TPComponent xmlns="4873beb7-5857-4685-be1f-d57550cc96cc" xsi:nil="true"/>
    <EditorialTags xmlns="4873beb7-5857-4685-be1f-d57550cc96cc" xsi:nil="true"/>
    <TPExecutable xmlns="4873beb7-5857-4685-be1f-d57550cc96cc" xsi:nil="true"/>
    <TPLaunchHelpLink xmlns="4873beb7-5857-4685-be1f-d57550cc96cc" xsi:nil="true"/>
    <SourceTitle xmlns="4873beb7-5857-4685-be1f-d57550cc96cc" xsi:nil="true"/>
    <CSXUpdate xmlns="4873beb7-5857-4685-be1f-d57550cc96cc">false</CSXUpdate>
    <IntlLocPriority xmlns="4873beb7-5857-4685-be1f-d57550cc96cc" xsi:nil="true"/>
    <UAProjectedTotalWords xmlns="4873beb7-5857-4685-be1f-d57550cc96cc" xsi:nil="true"/>
    <AssetType xmlns="4873beb7-5857-4685-be1f-d57550cc96cc">TP</AssetType>
    <MachineTranslated xmlns="4873beb7-5857-4685-be1f-d57550cc96cc">false</MachineTranslated>
    <OutputCachingOn xmlns="4873beb7-5857-4685-be1f-d57550cc96cc">true</OutputCachingOn>
    <TemplateStatus xmlns="4873beb7-5857-4685-be1f-d57550cc96cc" xsi:nil="true"/>
    <IsSearchable xmlns="4873beb7-5857-4685-be1f-d57550cc96cc">true</IsSearchable>
    <ContentItem xmlns="4873beb7-5857-4685-be1f-d57550cc96cc" xsi:nil="true"/>
    <HandoffToMSDN xmlns="4873beb7-5857-4685-be1f-d57550cc96cc">2010-05-28T00:21:00+00:00</HandoffToMSDN>
    <ShowIn xmlns="4873beb7-5857-4685-be1f-d57550cc96cc">Show everywhere</ShowIn>
    <ThumbnailAssetId xmlns="4873beb7-5857-4685-be1f-d57550cc96cc" xsi:nil="true"/>
    <UALocComments xmlns="4873beb7-5857-4685-be1f-d57550cc96cc" xsi:nil="true"/>
    <UALocRecommendation xmlns="4873beb7-5857-4685-be1f-d57550cc96cc">Localize</UALocRecommendation>
    <LastModifiedDateTime xmlns="4873beb7-5857-4685-be1f-d57550cc96cc">2010-05-28T00:21:00+00:00</LastModifiedDateTime>
    <LastPublishResultLookup xmlns="4873beb7-5857-4685-be1f-d57550cc96cc" xsi:nil="true"/>
    <LegacyData xmlns="4873beb7-5857-4685-be1f-d57550cc96cc" xsi:nil="true"/>
    <ClipArtFilename xmlns="4873beb7-5857-4685-be1f-d57550cc96cc" xsi:nil="true"/>
    <TPApplication xmlns="4873beb7-5857-4685-be1f-d57550cc96cc" xsi:nil="true"/>
    <CSXHash xmlns="4873beb7-5857-4685-be1f-d57550cc96cc" xsi:nil="true"/>
    <DirectSourceMarket xmlns="4873beb7-5857-4685-be1f-d57550cc96cc" xsi:nil="true"/>
    <PrimaryImageGen xmlns="4873beb7-5857-4685-be1f-d57550cc96cc">true</PrimaryImageGen>
    <PlannedPubDate xmlns="4873beb7-5857-4685-be1f-d57550cc96cc">2010-05-28T00:21:00+00:00</PlannedPubDate>
    <CSXSubmissionMarket xmlns="4873beb7-5857-4685-be1f-d57550cc96cc" xsi:nil="true"/>
    <Downloads xmlns="4873beb7-5857-4685-be1f-d57550cc96cc">0</Downloads>
    <ArtSampleDocs xmlns="4873beb7-5857-4685-be1f-d57550cc96cc" xsi:nil="true"/>
    <TrustLevel xmlns="4873beb7-5857-4685-be1f-d57550cc96cc">1 Microsoft Managed Content</TrustLevel>
    <TPLaunchHelpLinkType xmlns="4873beb7-5857-4685-be1f-d57550cc96cc">Template</TPLaunchHelpLinkType>
    <BusinessGroup xmlns="4873beb7-5857-4685-be1f-d57550cc96cc" xsi:nil="true"/>
    <Providers xmlns="4873beb7-5857-4685-be1f-d57550cc96cc" xsi:nil="true"/>
    <TemplateTemplateType xmlns="4873beb7-5857-4685-be1f-d57550cc96cc">PowerPoint Presentation Template</TemplateTemplateType>
    <TimesCloned xmlns="4873beb7-5857-4685-be1f-d57550cc96cc" xsi:nil="true"/>
    <TPAppVersion xmlns="4873beb7-5857-4685-be1f-d57550cc96cc" xsi:nil="true"/>
    <VoteCount xmlns="4873beb7-5857-4685-be1f-d57550cc96cc" xsi:nil="true"/>
    <AverageRating xmlns="4873beb7-5857-4685-be1f-d57550cc96cc" xsi:nil="true"/>
    <Provider xmlns="4873beb7-5857-4685-be1f-d57550cc96cc" xsi:nil="true"/>
    <UACurrentWords xmlns="4873beb7-5857-4685-be1f-d57550cc96cc" xsi:nil="true"/>
    <AssetId xmlns="4873beb7-5857-4685-be1f-d57550cc96cc">TP101881400</AssetId>
    <TPClientViewer xmlns="4873beb7-5857-4685-be1f-d57550cc96cc" xsi:nil="true"/>
    <DSATActionTaken xmlns="4873beb7-5857-4685-be1f-d57550cc96cc">Best Bets</DSATActionTaken>
    <APEditor xmlns="4873beb7-5857-4685-be1f-d57550cc96cc">
      <UserInfo>
        <DisplayName/>
        <AccountId xsi:nil="true"/>
        <AccountType/>
      </UserInfo>
    </APEditor>
    <TPInstallLocation xmlns="4873beb7-5857-4685-be1f-d57550cc96cc" xsi:nil="true"/>
    <OOCacheId xmlns="4873beb7-5857-4685-be1f-d57550cc96cc" xsi:nil="true"/>
    <IsDeleted xmlns="4873beb7-5857-4685-be1f-d57550cc96cc">false</IsDeleted>
    <PublishTargets xmlns="4873beb7-5857-4685-be1f-d57550cc96cc">OfficeOnline</PublishTargets>
    <ApprovalLog xmlns="4873beb7-5857-4685-be1f-d57550cc96cc" xsi:nil="true"/>
    <BugNumber xmlns="4873beb7-5857-4685-be1f-d57550cc96cc" xsi:nil="true"/>
    <CrawlForDependencies xmlns="4873beb7-5857-4685-be1f-d57550cc96cc">false</CrawlForDependencies>
    <LastHandOff xmlns="4873beb7-5857-4685-be1f-d57550cc96cc" xsi:nil="true"/>
    <Milestone xmlns="4873beb7-5857-4685-be1f-d57550cc96cc" xsi:nil="true"/>
    <UANotes xmlns="4873beb7-5857-4685-be1f-d57550cc96cc" xsi:nil="true"/>
    <BlockPublish xmlns="4873beb7-5857-4685-be1f-d57550cc96cc" xsi:nil="true"/>
    <CampaignTagsTaxHTField0 xmlns="4873beb7-5857-4685-be1f-d57550cc96cc">
      <Terms xmlns="http://schemas.microsoft.com/office/infopath/2007/PartnerControls"/>
    </CampaignTagsTaxHTField0>
    <LocLastLocAttemptVersionLookup xmlns="4873beb7-5857-4685-be1f-d57550cc96cc">24677</LocLastLocAttemptVersionLookup>
    <LocLastLocAttemptVersionTypeLookup xmlns="4873beb7-5857-4685-be1f-d57550cc96cc" xsi:nil="true"/>
    <LocMarketGroupTiers xmlns="4873beb7-5857-4685-be1f-d57550cc96cc" xsi:nil="true"/>
    <LocOverallPreviewStatusLookup xmlns="4873beb7-5857-4685-be1f-d57550cc96cc" xsi:nil="true"/>
    <LocOverallPublishStatusLookup xmlns="4873beb7-5857-4685-be1f-d57550cc96cc" xsi:nil="true"/>
    <TaxCatchAll xmlns="4873beb7-5857-4685-be1f-d57550cc96cc"/>
    <LocNewPublishedVersionLookup xmlns="4873beb7-5857-4685-be1f-d57550cc96cc" xsi:nil="true"/>
    <LocPublishedDependentAssetsLookup xmlns="4873beb7-5857-4685-be1f-d57550cc96cc" xsi:nil="true"/>
    <LocComments xmlns="4873beb7-5857-4685-be1f-d57550cc96cc" xsi:nil="true"/>
    <LocProcessedForMarketsLookup xmlns="4873beb7-5857-4685-be1f-d57550cc96cc" xsi:nil="true"/>
    <LocRecommendedHandoff xmlns="4873beb7-5857-4685-be1f-d57550cc96cc" xsi:nil="true"/>
    <LocManualTestRequired xmlns="4873beb7-5857-4685-be1f-d57550cc96cc" xsi:nil="true"/>
    <LocProcessedForHandoffsLookup xmlns="4873beb7-5857-4685-be1f-d57550cc96cc" xsi:nil="true"/>
    <LocOverallHandbackStatusLookup xmlns="4873beb7-5857-4685-be1f-d57550cc96cc" xsi:nil="true"/>
    <LocalizationTagsTaxHTField0 xmlns="4873beb7-5857-4685-be1f-d57550cc96cc">
      <Terms xmlns="http://schemas.microsoft.com/office/infopath/2007/PartnerControls"/>
    </LocalizationTagsTaxHTField0>
    <FeatureTagsTaxHTField0 xmlns="4873beb7-5857-4685-be1f-d57550cc96cc">
      <Terms xmlns="http://schemas.microsoft.com/office/infopath/2007/PartnerControls"/>
    </FeatureTagsTaxHTField0>
    <LocOverallLocStatusLookup xmlns="4873beb7-5857-4685-be1f-d57550cc96cc" xsi:nil="true"/>
    <LocPublishedLinkedAssetsLookup xmlns="4873beb7-5857-4685-be1f-d57550cc96cc" xsi:nil="true"/>
    <InternalTagsTaxHTField0 xmlns="4873beb7-5857-4685-be1f-d57550cc96cc">
      <Terms xmlns="http://schemas.microsoft.com/office/infopath/2007/PartnerControls"/>
    </InternalTagsTaxHTField0>
    <RecommendationsModifier xmlns="4873beb7-5857-4685-be1f-d57550cc96cc" xsi:nil="true"/>
    <ScenarioTagsTaxHTField0 xmlns="4873beb7-5857-4685-be1f-d57550cc96cc">
      <Terms xmlns="http://schemas.microsoft.com/office/infopath/2007/PartnerControls"/>
    </ScenarioTagsTaxHTField0>
    <OriginalRelease xmlns="4873beb7-5857-4685-be1f-d57550cc96cc">14</OriginalRelease>
    <LocMarketGroupTiers2 xmlns="4873beb7-5857-4685-be1f-d57550cc96cc" xsi:nil="true"/>
  </documentManagement>
</p:properties>
</file>

<file path=customXml/itemProps1.xml><?xml version="1.0" encoding="utf-8"?>
<ds:datastoreItem xmlns:ds="http://schemas.openxmlformats.org/officeDocument/2006/customXml" ds:itemID="{BC04DB03-05D2-49D8-A884-EB8BB03D86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3104326-CDF0-433C-9A28-8A3A2FE783D9}">
  <ds:schemaRefs>
    <ds:schemaRef ds:uri="http://schemas.microsoft.com/sharepoint/v3/contenttype/forms"/>
  </ds:schemaRefs>
</ds:datastoreItem>
</file>

<file path=customXml/itemProps3.xml><?xml version="1.0" encoding="utf-8"?>
<ds:datastoreItem xmlns:ds="http://schemas.openxmlformats.org/officeDocument/2006/customXml" ds:itemID="{B3F41C0E-86E8-4FC4-8DFE-D2E1B396236E}">
  <ds:schemaRefs>
    <ds:schemaRef ds:uri="http://schemas.microsoft.com/office/2006/metadata/properties"/>
    <ds:schemaRef ds:uri="4873beb7-5857-4685-be1f-d57550cc96cc"/>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Picture with reflected caption</Template>
  <TotalTime>779</TotalTime>
  <Words>1221</Words>
  <Application>Microsoft Macintosh PowerPoint</Application>
  <PresentationFormat>On-screen Show (4:3)</PresentationFormat>
  <Paragraphs>210</Paragraphs>
  <Slides>32</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Calibri</vt:lpstr>
      <vt:lpstr>Impact</vt:lpstr>
      <vt:lpstr>Mangal</vt:lpstr>
      <vt:lpstr>MS Mincho</vt:lpstr>
      <vt:lpstr>Times New Roman</vt:lpstr>
      <vt:lpstr>Arial</vt:lpstr>
      <vt:lpstr>3_Office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Migy Yabut</dc:creator>
  <cp:lastModifiedBy>Migy Yabut</cp:lastModifiedBy>
  <cp:revision>88</cp:revision>
  <dcterms:created xsi:type="dcterms:W3CDTF">2017-11-22T09:22:32Z</dcterms:created>
  <dcterms:modified xsi:type="dcterms:W3CDTF">2017-12-05T10:05:50Z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0x0101006EDDDB5EE6D98C44930B742096920B300400F5B6D36B3EF94B4E9A635CDF2A18F5B8</vt:lpwstr>
  </property>
  <property fmtid="{D5CDD505-2E9C-101B-9397-08002B2CF9AE}" pid="3" name="Scrubbed &amp; tested?">
    <vt:lpwstr>0</vt:lpwstr>
  </property>
  <property fmtid="{D5CDD505-2E9C-101B-9397-08002B2CF9AE}" pid="4" name="Effects types">
    <vt:lpwstr/>
  </property>
  <property fmtid="{D5CDD505-2E9C-101B-9397-08002B2CF9AE}" pid="5" name="Notes0">
    <vt:lpwstr/>
  </property>
  <property fmtid="{D5CDD505-2E9C-101B-9397-08002B2CF9AE}" pid="6" name="Presentation">
    <vt:lpwstr>TEXT_PIC</vt:lpwstr>
  </property>
  <property fmtid="{D5CDD505-2E9C-101B-9397-08002B2CF9AE}" pid="7" name="SlideDescription">
    <vt:lpwstr/>
  </property>
</Properties>
</file>

<file path=docProps/thumbnail.jpeg>
</file>